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74" r:id="rId5"/>
  </p:sldMasterIdLst>
  <p:notesMasterIdLst>
    <p:notesMasterId r:id="rId7"/>
  </p:notesMasterIdLst>
  <p:sldIdLst>
    <p:sldId id="1371" r:id="rId6"/>
  </p:sldIdLst>
  <p:sldSz cx="42808525" cy="30279975"/>
  <p:notesSz cx="6858000" cy="9144000"/>
  <p:embeddedFontLst>
    <p:embeddedFont>
      <p:font typeface="Abadi Extra Light" panose="020B0204020104020204" pitchFamily="34" charset="0"/>
      <p:regular r:id="rId8"/>
    </p:embeddedFont>
    <p:embeddedFont>
      <p:font typeface="Aharoni" panose="02010803020104030203" pitchFamily="2" charset="-79"/>
      <p:bold r:id="rId9"/>
    </p:embeddedFont>
    <p:embeddedFont>
      <p:font typeface="Bebas Neue" panose="020B0506020202020201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Gotham Rounded Bold" pitchFamily="50" charset="0"/>
      <p:regular r:id="rId17"/>
      <p:italic r:id="rId18"/>
    </p:embeddedFont>
    <p:embeddedFont>
      <p:font typeface="Michelin SemiBold" panose="02000000000000000000" pitchFamily="50" charset="0"/>
      <p:regular r:id="rId19"/>
      <p:bold r:id="rId20"/>
    </p:embeddedFont>
  </p:embeddedFontLst>
  <p:defaultTextStyle>
    <a:defPPr>
      <a:defRPr lang="fr-FR"/>
    </a:defPPr>
    <a:lvl1pPr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2087563" indent="-1630363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4175125" indent="-326072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6264275" indent="-489267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8351838" indent="-6523038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134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00"/>
    <a:srgbClr val="204B7F"/>
    <a:srgbClr val="00A19A"/>
    <a:srgbClr val="059643"/>
    <a:srgbClr val="FFFFFF"/>
    <a:srgbClr val="2C3E50"/>
    <a:srgbClr val="27509B"/>
    <a:srgbClr val="00CC9B"/>
    <a:srgbClr val="72C0C1"/>
    <a:srgbClr val="00B0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58" autoAdjust="0"/>
    <p:restoredTop sz="95706" autoAdjust="0"/>
  </p:normalViewPr>
  <p:slideViewPr>
    <p:cSldViewPr>
      <p:cViewPr varScale="1">
        <p:scale>
          <a:sx n="26" d="100"/>
          <a:sy n="26" d="100"/>
        </p:scale>
        <p:origin x="1008" y="63"/>
      </p:cViewPr>
      <p:guideLst>
        <p:guide orient="horz" pos="9537"/>
        <p:guide pos="13483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chevalier" userId="677dbc9f-a297-4ad6-b248-57777f1689e8" providerId="ADAL" clId="{C893C980-01FD-4386-9BA5-FE0B401E4D22}"/>
    <pc:docChg chg="modSld">
      <pc:chgData name="nicolas chevalier" userId="677dbc9f-a297-4ad6-b248-57777f1689e8" providerId="ADAL" clId="{C893C980-01FD-4386-9BA5-FE0B401E4D22}" dt="2020-10-20T17:20:07.094" v="2" actId="20577"/>
      <pc:docMkLst>
        <pc:docMk/>
      </pc:docMkLst>
      <pc:sldChg chg="modSp mod">
        <pc:chgData name="nicolas chevalier" userId="677dbc9f-a297-4ad6-b248-57777f1689e8" providerId="ADAL" clId="{C893C980-01FD-4386-9BA5-FE0B401E4D22}" dt="2020-10-20T17:20:07.094" v="2" actId="20577"/>
        <pc:sldMkLst>
          <pc:docMk/>
          <pc:sldMk cId="0" sldId="1371"/>
        </pc:sldMkLst>
        <pc:spChg chg="mod">
          <ac:chgData name="nicolas chevalier" userId="677dbc9f-a297-4ad6-b248-57777f1689e8" providerId="ADAL" clId="{C893C980-01FD-4386-9BA5-FE0B401E4D22}" dt="2020-10-20T17:20:07.094" v="2" actId="20577"/>
          <ac:spMkLst>
            <pc:docMk/>
            <pc:sldMk cId="0" sldId="1371"/>
            <ac:spMk id="7" creationId="{ECEA2E86-AE5C-4C27-AC8E-20027B7FA8C7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DF77F26-7F0B-40C6-A144-6A61B5C8CF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6557624-2430-4BF2-89FD-06298F05FF6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831027C-32F8-4A5A-B821-3F0510263E61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D1E40B12-AF94-4B6B-A29C-AEFE72E318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C040D0CD-3B3C-4475-BB49-8277E129F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Modifiez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301C32-3465-46CB-9026-4676D573B7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1CC87D-6252-43D1-8509-A2210527DB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7CCEEB8-ECB4-41E6-A735-6D75225D4A5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7563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512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27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1838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2.pn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210640" y="9406420"/>
            <a:ext cx="36387246" cy="64905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421279" y="17158652"/>
            <a:ext cx="29965968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28E811-9D59-45AB-A87A-BF6F50F4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EDA7A-4D20-4B99-9F13-2BE3E5F29A0A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6721D-F085-42FF-8809-A57B4B791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55D172-43FB-4B1D-8A11-00C8CCD2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B762F7-3D5E-4847-99A5-B7599A0CE46F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724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5E921A-41F6-47DC-940E-14CF3B6F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45EB2-5ED8-4E8B-B4E0-AA65A1413154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FA0E3B-85CE-4CF9-82D2-33C2DE274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45919E-4D70-44A0-BB36-1E60F27D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4C8F3-58BB-4DD4-8F38-7B9936DF4DC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438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145303730" y="5355072"/>
            <a:ext cx="45090158" cy="114075602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0018386" y="5355072"/>
            <a:ext cx="134571871" cy="114075602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5D0A3E-42DC-4945-80AE-581EE9D3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0943C4-01E3-4692-A0BB-72DE37C02FAD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396EFA-9937-4F35-B46C-2A00C6D3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D6FA6D-E6F9-49B4-9CBA-242C01AD2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53D575-2D83-4AD3-9402-83B52BEA2A8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9940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 6" hidden="1">
            <a:extLst>
              <a:ext uri="{FF2B5EF4-FFF2-40B4-BE49-F238E27FC236}">
                <a16:creationId xmlns:a16="http://schemas.microsoft.com/office/drawing/2014/main" id="{A0F355B4-8698-4A5D-9B83-F7581FA4856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7938" y="9525"/>
          <a:ext cx="6350" cy="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Diapositive think-cell" r:id="rId5" imgW="360" imgH="360" progId="TCLayout.ActiveDocument.1">
                  <p:embed/>
                </p:oleObj>
              </mc:Choice>
              <mc:Fallback>
                <p:oleObj name="Diapositive think-cell" r:id="rId5" imgW="360" imgH="360" progId="TCLayout.ActiveDocument.1">
                  <p:embed/>
                  <p:pic>
                    <p:nvPicPr>
                      <p:cNvPr id="3" name="Objet 6" hidden="1">
                        <a:extLst>
                          <a:ext uri="{FF2B5EF4-FFF2-40B4-BE49-F238E27FC236}">
                            <a16:creationId xmlns:a16="http://schemas.microsoft.com/office/drawing/2014/main" id="{A0F355B4-8698-4A5D-9B83-F7581FA485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38" y="9525"/>
                        <a:ext cx="6350" cy="9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86268659-0259-4482-85EE-520B90A24A8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742950" cy="935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 defTabSz="4176431" eaLnBrk="1" fontAlgn="auto" hangingPunct="1">
              <a:defRPr/>
            </a:pPr>
            <a:endParaRPr lang="fr-FR" sz="8427">
              <a:latin typeface="Michelin SemiBold" panose="02000000000000000000" pitchFamily="50" charset="0"/>
              <a:ea typeface="+mj-ea"/>
              <a:cs typeface="+mj-cs"/>
              <a:sym typeface="Michelin SemiBold" panose="02000000000000000000" pitchFamily="50" charset="0"/>
            </a:endParaRPr>
          </a:p>
        </p:txBody>
      </p:sp>
      <p:pic>
        <p:nvPicPr>
          <p:cNvPr id="5" name="Picture 4" descr="C:\Users\F299251\Documents\INFORMATION TECHNOLOGY\STRATEGY\2018\EVERGREEN\stars-04.png">
            <a:extLst>
              <a:ext uri="{FF2B5EF4-FFF2-40B4-BE49-F238E27FC236}">
                <a16:creationId xmlns:a16="http://schemas.microsoft.com/office/drawing/2014/main" id="{8D5C4C0D-DB07-4239-8C5A-DD0E5AA179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5038" y="17495838"/>
            <a:ext cx="5345113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itre 1">
            <a:extLst>
              <a:ext uri="{FF2B5EF4-FFF2-40B4-BE49-F238E27FC236}">
                <a16:creationId xmlns:a16="http://schemas.microsoft.com/office/drawing/2014/main" id="{FE9426FE-A8D3-4679-ACAF-C12399C0B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640" y="1281231"/>
            <a:ext cx="36745257" cy="1614826"/>
          </a:xfrm>
          <a:prstGeom prst="rect">
            <a:avLst/>
          </a:prstGeom>
        </p:spPr>
        <p:txBody>
          <a:bodyPr/>
          <a:lstStyle>
            <a:lvl1pPr algn="l">
              <a:defRPr sz="8427" b="0" i="0">
                <a:solidFill>
                  <a:srgbClr val="395EA1"/>
                </a:solidFill>
                <a:latin typeface="Michelin SemiBold" pitchFamily="50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92349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 flipV="1">
            <a:off x="7" y="25622740"/>
            <a:ext cx="42808514" cy="4657235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7" y="0"/>
            <a:ext cx="42808514" cy="256227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3667488" y="2"/>
            <a:ext cx="35473559" cy="16519501"/>
          </a:xfrm>
        </p:spPr>
        <p:txBody>
          <a:bodyPr anchor="b" anchorCtr="0">
            <a:noAutofit/>
          </a:bodyPr>
          <a:lstStyle>
            <a:lvl1pPr algn="ctr">
              <a:lnSpc>
                <a:spcPct val="80000"/>
              </a:lnSpc>
              <a:defRPr sz="30903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Textplatzhalter 2"/>
          <p:cNvSpPr>
            <a:spLocks noGrp="1"/>
          </p:cNvSpPr>
          <p:nvPr>
            <p:ph type="body" idx="1"/>
          </p:nvPr>
        </p:nvSpPr>
        <p:spPr>
          <a:xfrm>
            <a:off x="3667488" y="16519503"/>
            <a:ext cx="35473559" cy="9103239"/>
          </a:xfrm>
        </p:spPr>
        <p:txBody>
          <a:bodyPr anchor="t" anchorCtr="0"/>
          <a:lstStyle>
            <a:lvl1pPr marL="0" indent="0" algn="ctr">
              <a:lnSpc>
                <a:spcPct val="80000"/>
              </a:lnSpc>
              <a:buNone/>
              <a:defRPr sz="15451">
                <a:solidFill>
                  <a:srgbClr val="B2B2B2"/>
                </a:solidFill>
              </a:defRPr>
            </a:lvl1pPr>
            <a:lvl2pPr marL="1605549" indent="0">
              <a:buNone/>
              <a:defRPr sz="6321">
                <a:solidFill>
                  <a:schemeClr val="tx1">
                    <a:tint val="75000"/>
                  </a:schemeClr>
                </a:solidFill>
              </a:defRPr>
            </a:lvl2pPr>
            <a:lvl3pPr marL="3211098" indent="0">
              <a:buNone/>
              <a:defRPr sz="5619">
                <a:solidFill>
                  <a:schemeClr val="tx1">
                    <a:tint val="75000"/>
                  </a:schemeClr>
                </a:solidFill>
              </a:defRPr>
            </a:lvl3pPr>
            <a:lvl4pPr marL="4816648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4pPr>
            <a:lvl5pPr marL="6422197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5pPr>
            <a:lvl6pPr marL="8027746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6pPr>
            <a:lvl7pPr marL="963329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7pPr>
            <a:lvl8pPr marL="1123884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8pPr>
            <a:lvl9pPr marL="12844394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31998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465169-C8A2-4279-A96D-19888A6B5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726860-10A1-45E9-8651-EBB9C65EFF6A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320B51-6042-4D11-8DF0-7FD1E79E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62D6BB-A3A9-4228-BDC3-2157E3BFD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09FDED-03C2-42EE-8926-EBCB69B7D54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92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81579" y="19457690"/>
            <a:ext cx="36387246" cy="601393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381579" y="12833948"/>
            <a:ext cx="36387246" cy="6623742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215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431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6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86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D99DF4-15E6-4CAA-8386-C51FDBC13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9913D-6F21-4EC9-9C10-C2775CDEA40D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25759B-5DFB-4D35-966F-D90071674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35915EC-8FC3-4110-8BBD-DC649E441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9546A1-024F-42FA-8FC0-BB4D1FB72E6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990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018386" y="31198189"/>
            <a:ext cx="89831017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0562876" y="31198189"/>
            <a:ext cx="89831012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4124E779-731F-437F-96F4-3377C764D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71A7A8-E9C0-44B9-9323-73F84C86C058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CD76FF86-90E8-48A7-88EB-8269E9DB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6AE69B5-3D99-43EA-A539-13D80E89E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6C931E-6C8D-4ADE-A90C-5AC41957814A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5071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6" y="1212603"/>
            <a:ext cx="38527673" cy="5046663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140426" y="6777950"/>
            <a:ext cx="1891453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140426" y="9602677"/>
            <a:ext cx="1891453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21746138" y="6777950"/>
            <a:ext cx="1892196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21746138" y="9602677"/>
            <a:ext cx="1892196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756E74F9-8A89-414F-8596-E6046E307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B36EB6-FFB8-426B-B304-53D03AD6F382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5D93F304-5C73-4253-AED9-DA695F25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AAAEC706-827E-460C-AE92-45C701938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A9B844-0826-42EB-849E-19268F88AD5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71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6A4FE43D-002C-4702-B02E-CC92FAA1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67103-C2B5-4B76-8CA4-D0A1D6405179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B4EEDA93-962E-4ED9-8E6C-CE3E14AA7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58E25B11-D6CF-4665-8650-8ED61B95E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72A42-77A5-420C-8BA8-2299F3E5834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92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>
            <a:extLst>
              <a:ext uri="{FF2B5EF4-FFF2-40B4-BE49-F238E27FC236}">
                <a16:creationId xmlns:a16="http://schemas.microsoft.com/office/drawing/2014/main" id="{4D105E16-D5E1-4D64-AD26-C534546F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5C347C-3775-4079-AA1B-58FA31717E2C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3339C858-0B98-4BF3-A6B8-50A17A41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537F054D-EF34-49E3-BB68-1F0007EC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96B4C0-53F4-4027-BC6F-53D040BDEC7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60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8" y="1205591"/>
            <a:ext cx="14083710" cy="513077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736944" y="1205594"/>
            <a:ext cx="23931155" cy="2584312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140428" y="6336367"/>
            <a:ext cx="14083710" cy="20712346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7776A73A-B148-4B0B-90D2-64C7FE01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5EC74-E43E-418A-A6C1-688B40B55F0D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658712B5-E963-4DCA-929B-DDEEDE4DF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BD4B231-E39C-4774-AB27-6A78651B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CC3BC5-BAB4-4AF6-9983-880026A7245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740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0771" y="21195982"/>
            <a:ext cx="25685115" cy="2502306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8390771" y="2705572"/>
            <a:ext cx="25685115" cy="18167985"/>
          </a:xfrm>
        </p:spPr>
        <p:txBody>
          <a:bodyPr rtlCol="0">
            <a:normAutofit/>
          </a:bodyPr>
          <a:lstStyle>
            <a:lvl1pPr marL="0" indent="0">
              <a:buNone/>
              <a:defRPr sz="14600"/>
            </a:lvl1pPr>
            <a:lvl2pPr marL="2088215" indent="0">
              <a:buNone/>
              <a:defRPr sz="12800"/>
            </a:lvl2pPr>
            <a:lvl3pPr marL="4176431" indent="0">
              <a:buNone/>
              <a:defRPr sz="11000"/>
            </a:lvl3pPr>
            <a:lvl4pPr marL="6264646" indent="0">
              <a:buNone/>
              <a:defRPr sz="9100"/>
            </a:lvl4pPr>
            <a:lvl5pPr marL="8352861" indent="0">
              <a:buNone/>
              <a:defRPr sz="9100"/>
            </a:lvl5pPr>
            <a:lvl6pPr marL="10441076" indent="0">
              <a:buNone/>
              <a:defRPr sz="9100"/>
            </a:lvl6pPr>
            <a:lvl7pPr marL="12529292" indent="0">
              <a:buNone/>
              <a:defRPr sz="9100"/>
            </a:lvl7pPr>
            <a:lvl8pPr marL="14617507" indent="0">
              <a:buNone/>
              <a:defRPr sz="9100"/>
            </a:lvl8pPr>
            <a:lvl9pPr marL="16705722" indent="0">
              <a:buNone/>
              <a:defRPr sz="91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0771" y="23698288"/>
            <a:ext cx="25685115" cy="3553689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3302C912-D83B-4252-810C-97A20051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5D0893-B88E-4B0C-9FA0-915B3A3B6DF7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4F3EC52B-EB8B-4EAA-807A-E65C8CF8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59A0497E-805B-4306-924B-6CAC69DCD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B7EF1-CA94-495B-888D-1C222699E77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51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>
            <a:extLst>
              <a:ext uri="{FF2B5EF4-FFF2-40B4-BE49-F238E27FC236}">
                <a16:creationId xmlns:a16="http://schemas.microsoft.com/office/drawing/2014/main" id="{A75CD3E3-2EC0-4707-89BE-5D9A72496E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139950" y="1212850"/>
            <a:ext cx="38528625" cy="504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 style du titre</a:t>
            </a:r>
          </a:p>
        </p:txBody>
      </p:sp>
      <p:sp>
        <p:nvSpPr>
          <p:cNvPr id="1027" name="Espace réservé du texte 2">
            <a:extLst>
              <a:ext uri="{FF2B5EF4-FFF2-40B4-BE49-F238E27FC236}">
                <a16:creationId xmlns:a16="http://schemas.microsoft.com/office/drawing/2014/main" id="{6F939032-1561-442C-A88D-0D62C2BD28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39950" y="7065963"/>
            <a:ext cx="38528625" cy="1998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9E1A61-FA8F-4562-9716-BAEB1F3C4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139950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D826B96-FE14-4BC5-BF4F-ABB597546904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EFC2CC-58C2-45B8-8D1E-29C788CD6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625638" y="28065413"/>
            <a:ext cx="135572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ctr" defTabSz="4176431" eaLnBrk="1" fontAlgn="auto" hangingPunct="1">
              <a:spcBef>
                <a:spcPts val="0"/>
              </a:spcBef>
              <a:spcAft>
                <a:spcPts val="0"/>
              </a:spcAft>
              <a:defRPr sz="55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04F29C-13A6-43CC-AFE9-9F0ED02F9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680025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78B6907-129E-4DFC-844A-35F9246FB464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ctr" defTabSz="4175125" rtl="0" fontAlgn="base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2pPr>
      <a:lvl3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3pPr>
      <a:lvl4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4pPr>
      <a:lvl5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5pPr>
      <a:lvl6pPr marL="4572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1565275" indent="-156527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488" indent="-130492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700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26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41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5184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399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615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830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15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43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64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86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07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29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507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72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812901" y="1813928"/>
            <a:ext cx="39096481" cy="473813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812901" y="6552060"/>
            <a:ext cx="39096481" cy="18756091"/>
          </a:xfrm>
          <a:prstGeom prst="rect">
            <a:avLst/>
          </a:prstGeom>
        </p:spPr>
        <p:txBody>
          <a:bodyPr vert="horz" lIns="1080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251317" y="27165266"/>
            <a:ext cx="23980449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4214">
                <a:solidFill>
                  <a:srgbClr val="7F7F7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812901" y="27165266"/>
            <a:ext cx="3210731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4214">
                <a:solidFill>
                  <a:srgbClr val="7F7F7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24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3211098" rtl="0" eaLnBrk="1" latinLnBrk="0" hangingPunct="1">
        <a:spcBef>
          <a:spcPct val="0"/>
        </a:spcBef>
        <a:buNone/>
        <a:defRPr sz="12642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8870" indent="-958870" algn="l" defTabSz="3211098" rtl="0" eaLnBrk="1" latinLnBrk="0" hangingPunct="1">
        <a:spcBef>
          <a:spcPts val="0"/>
        </a:spcBef>
        <a:spcAft>
          <a:spcPts val="3512"/>
        </a:spcAft>
        <a:buFont typeface="Wingdings" panose="05000000000000000000" pitchFamily="2" charset="2"/>
        <a:buChar char="§"/>
        <a:defRPr sz="7726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2837587" indent="-95887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7023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379645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6321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504521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6299551" indent="-629957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8830521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6pPr>
      <a:lvl7pPr marL="10436070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7pPr>
      <a:lvl8pPr marL="1204161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8pPr>
      <a:lvl9pPr marL="1364716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1pPr>
      <a:lvl2pPr marL="1605549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2pPr>
      <a:lvl3pPr marL="321109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3pPr>
      <a:lvl4pPr marL="481664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4pPr>
      <a:lvl5pPr marL="6422197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5pPr>
      <a:lvl6pPr marL="8027746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6pPr>
      <a:lvl7pPr marL="963329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7pPr>
      <a:lvl8pPr marL="1123884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8pPr>
      <a:lvl9pPr marL="12844394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Ellipse 194">
            <a:extLst>
              <a:ext uri="{FF2B5EF4-FFF2-40B4-BE49-F238E27FC236}">
                <a16:creationId xmlns:a16="http://schemas.microsoft.com/office/drawing/2014/main" id="{C92FEB61-D460-4209-9621-3E6578778D24}"/>
              </a:ext>
            </a:extLst>
          </p:cNvPr>
          <p:cNvSpPr/>
          <p:nvPr/>
        </p:nvSpPr>
        <p:spPr>
          <a:xfrm rot="1584584">
            <a:off x="4729037" y="3572988"/>
            <a:ext cx="18002250" cy="11117263"/>
          </a:xfrm>
          <a:custGeom>
            <a:avLst/>
            <a:gdLst>
              <a:gd name="connsiteX0" fmla="*/ 0 w 18002250"/>
              <a:gd name="connsiteY0" fmla="*/ 5558632 h 11117263"/>
              <a:gd name="connsiteX1" fmla="*/ 9001125 w 18002250"/>
              <a:gd name="connsiteY1" fmla="*/ 0 h 11117263"/>
              <a:gd name="connsiteX2" fmla="*/ 18002250 w 18002250"/>
              <a:gd name="connsiteY2" fmla="*/ 5558632 h 11117263"/>
              <a:gd name="connsiteX3" fmla="*/ 9001125 w 18002250"/>
              <a:gd name="connsiteY3" fmla="*/ 11117264 h 11117263"/>
              <a:gd name="connsiteX4" fmla="*/ 0 w 18002250"/>
              <a:gd name="connsiteY4" fmla="*/ 5558632 h 11117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2250" h="11117263" fill="none" extrusionOk="0">
                <a:moveTo>
                  <a:pt x="0" y="5558632"/>
                </a:moveTo>
                <a:cubicBezTo>
                  <a:pt x="761982" y="2579078"/>
                  <a:pt x="4316196" y="-589110"/>
                  <a:pt x="9001125" y="0"/>
                </a:cubicBezTo>
                <a:cubicBezTo>
                  <a:pt x="13289819" y="-104513"/>
                  <a:pt x="17461645" y="2997659"/>
                  <a:pt x="18002250" y="5558632"/>
                </a:cubicBezTo>
                <a:cubicBezTo>
                  <a:pt x="17872780" y="7393903"/>
                  <a:pt x="13618517" y="11608934"/>
                  <a:pt x="9001125" y="11117264"/>
                </a:cubicBezTo>
                <a:cubicBezTo>
                  <a:pt x="4265883" y="11249354"/>
                  <a:pt x="550043" y="8760831"/>
                  <a:pt x="0" y="5558632"/>
                </a:cubicBezTo>
                <a:close/>
              </a:path>
              <a:path w="18002250" h="11117263" stroke="0" extrusionOk="0">
                <a:moveTo>
                  <a:pt x="0" y="5558632"/>
                </a:moveTo>
                <a:cubicBezTo>
                  <a:pt x="-1064332" y="1832180"/>
                  <a:pt x="3802692" y="85290"/>
                  <a:pt x="9001125" y="0"/>
                </a:cubicBezTo>
                <a:cubicBezTo>
                  <a:pt x="14561743" y="124090"/>
                  <a:pt x="17876171" y="2492693"/>
                  <a:pt x="18002250" y="5558632"/>
                </a:cubicBezTo>
                <a:cubicBezTo>
                  <a:pt x="17245797" y="9367298"/>
                  <a:pt x="13936495" y="11315221"/>
                  <a:pt x="9001125" y="11117264"/>
                </a:cubicBezTo>
                <a:cubicBezTo>
                  <a:pt x="3831723" y="11008814"/>
                  <a:pt x="762374" y="8992848"/>
                  <a:pt x="0" y="5558632"/>
                </a:cubicBezTo>
                <a:close/>
              </a:path>
            </a:pathLst>
          </a:custGeom>
          <a:solidFill>
            <a:schemeClr val="bg1"/>
          </a:solidFill>
          <a:ln w="63500">
            <a:solidFill>
              <a:schemeClr val="accent4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48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15EA02B6-BD15-4B47-9C12-3682E3C18C20}"/>
              </a:ext>
            </a:extLst>
          </p:cNvPr>
          <p:cNvSpPr/>
          <p:nvPr/>
        </p:nvSpPr>
        <p:spPr>
          <a:xfrm>
            <a:off x="34687197" y="20078225"/>
            <a:ext cx="9147175" cy="27876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>
                <a:solidFill>
                  <a:srgbClr val="4BACC6"/>
                </a:solidFill>
                <a:latin typeface="Calibri"/>
              </a:rPr>
              <a:t>Be a change agent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>
                <a:solidFill>
                  <a:srgbClr val="44546A"/>
                </a:solidFill>
                <a:latin typeface="+mn-lt"/>
              </a:rPr>
              <a:t>FUNCTIONAL ANALYST 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>
                <a:solidFill>
                  <a:srgbClr val="44546A"/>
                </a:solidFill>
                <a:latin typeface="+mn-lt"/>
              </a:rPr>
              <a:t>EMPOWERMENT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>
                <a:solidFill>
                  <a:srgbClr val="44546A"/>
                </a:solidFill>
                <a:latin typeface="Calibri"/>
              </a:rPr>
              <a:t>EVERGREEN AGENT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>
                <a:solidFill>
                  <a:srgbClr val="44546A"/>
                </a:solidFill>
                <a:latin typeface="Calibri"/>
              </a:rPr>
              <a:t>DECISION MAKER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>
                <a:solidFill>
                  <a:srgbClr val="44546A"/>
                </a:solidFill>
                <a:latin typeface="Calibri"/>
              </a:rPr>
              <a:t>INNOVATION</a:t>
            </a:r>
            <a:endParaRPr lang="fr-FR" sz="3600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6148" name="Rectangle 596">
            <a:extLst>
              <a:ext uri="{FF2B5EF4-FFF2-40B4-BE49-F238E27FC236}">
                <a16:creationId xmlns:a16="http://schemas.microsoft.com/office/drawing/2014/main" id="{5D6980BC-E39F-4FDE-BE63-389CAC7786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96707" y="17500191"/>
            <a:ext cx="913447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fr-FR" altLang="fr-FR" sz="4000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Local Coaching</a:t>
            </a:r>
          </a:p>
          <a:p>
            <a:pPr algn="ctr" eaLnBrk="1" hangingPunct="1"/>
            <a:r>
              <a:rPr lang="fr-FR" altLang="fr-FR" sz="4000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Mentoring</a:t>
            </a:r>
          </a:p>
        </p:txBody>
      </p:sp>
      <p:sp>
        <p:nvSpPr>
          <p:cNvPr id="819" name="Ellipse 818">
            <a:extLst>
              <a:ext uri="{FF2B5EF4-FFF2-40B4-BE49-F238E27FC236}">
                <a16:creationId xmlns:a16="http://schemas.microsoft.com/office/drawing/2014/main" id="{9DFA471D-F1BF-4879-8F77-6B7EF658579F}"/>
              </a:ext>
            </a:extLst>
          </p:cNvPr>
          <p:cNvSpPr/>
          <p:nvPr/>
        </p:nvSpPr>
        <p:spPr>
          <a:xfrm rot="20426594">
            <a:off x="17106775" y="4569938"/>
            <a:ext cx="23944262" cy="8896350"/>
          </a:xfrm>
          <a:custGeom>
            <a:avLst/>
            <a:gdLst>
              <a:gd name="connsiteX0" fmla="*/ 0 w 23944262"/>
              <a:gd name="connsiteY0" fmla="*/ 4448175 h 8896350"/>
              <a:gd name="connsiteX1" fmla="*/ 11972131 w 23944262"/>
              <a:gd name="connsiteY1" fmla="*/ 0 h 8896350"/>
              <a:gd name="connsiteX2" fmla="*/ 23944262 w 23944262"/>
              <a:gd name="connsiteY2" fmla="*/ 4448175 h 8896350"/>
              <a:gd name="connsiteX3" fmla="*/ 11972131 w 23944262"/>
              <a:gd name="connsiteY3" fmla="*/ 8896350 h 8896350"/>
              <a:gd name="connsiteX4" fmla="*/ 0 w 23944262"/>
              <a:gd name="connsiteY4" fmla="*/ 4448175 h 8896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944262" h="8896350" fill="none" extrusionOk="0">
                <a:moveTo>
                  <a:pt x="0" y="4448175"/>
                </a:moveTo>
                <a:cubicBezTo>
                  <a:pt x="1174160" y="875530"/>
                  <a:pt x="6414833" y="69600"/>
                  <a:pt x="11972131" y="0"/>
                </a:cubicBezTo>
                <a:cubicBezTo>
                  <a:pt x="18651255" y="114693"/>
                  <a:pt x="23465855" y="1981237"/>
                  <a:pt x="23944262" y="4448175"/>
                </a:cubicBezTo>
                <a:cubicBezTo>
                  <a:pt x="25283412" y="7099029"/>
                  <a:pt x="18155207" y="8700591"/>
                  <a:pt x="11972131" y="8896350"/>
                </a:cubicBezTo>
                <a:cubicBezTo>
                  <a:pt x="4687103" y="9097179"/>
                  <a:pt x="136514" y="6719775"/>
                  <a:pt x="0" y="4448175"/>
                </a:cubicBezTo>
                <a:close/>
              </a:path>
              <a:path w="23944262" h="8896350" stroke="0" extrusionOk="0">
                <a:moveTo>
                  <a:pt x="0" y="4448175"/>
                </a:moveTo>
                <a:cubicBezTo>
                  <a:pt x="-421365" y="2730779"/>
                  <a:pt x="4247155" y="-459584"/>
                  <a:pt x="11972131" y="0"/>
                </a:cubicBezTo>
                <a:cubicBezTo>
                  <a:pt x="18902083" y="-46935"/>
                  <a:pt x="23759041" y="2328865"/>
                  <a:pt x="23944262" y="4448175"/>
                </a:cubicBezTo>
                <a:cubicBezTo>
                  <a:pt x="22755308" y="7302217"/>
                  <a:pt x="17585381" y="10077406"/>
                  <a:pt x="11972131" y="8896350"/>
                </a:cubicBezTo>
                <a:cubicBezTo>
                  <a:pt x="5841859" y="8584585"/>
                  <a:pt x="-132869" y="6935312"/>
                  <a:pt x="0" y="4448175"/>
                </a:cubicBezTo>
                <a:close/>
              </a:path>
            </a:pathLst>
          </a:custGeom>
          <a:solidFill>
            <a:schemeClr val="bg1"/>
          </a:solidFill>
          <a:ln w="63500">
            <a:solidFill>
              <a:schemeClr val="accent3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981765707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48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sp>
        <p:nvSpPr>
          <p:cNvPr id="844" name="Ellipse 843">
            <a:extLst>
              <a:ext uri="{FF2B5EF4-FFF2-40B4-BE49-F238E27FC236}">
                <a16:creationId xmlns:a16="http://schemas.microsoft.com/office/drawing/2014/main" id="{E9833108-9AED-44E2-808F-59994C32E87C}"/>
              </a:ext>
            </a:extLst>
          </p:cNvPr>
          <p:cNvSpPr/>
          <p:nvPr/>
        </p:nvSpPr>
        <p:spPr>
          <a:xfrm rot="21370499">
            <a:off x="3173287" y="15296676"/>
            <a:ext cx="33804225" cy="10153650"/>
          </a:xfrm>
          <a:custGeom>
            <a:avLst/>
            <a:gdLst>
              <a:gd name="connsiteX0" fmla="*/ 0 w 33804225"/>
              <a:gd name="connsiteY0" fmla="*/ 5076825 h 10153650"/>
              <a:gd name="connsiteX1" fmla="*/ 16902113 w 33804225"/>
              <a:gd name="connsiteY1" fmla="*/ 0 h 10153650"/>
              <a:gd name="connsiteX2" fmla="*/ 33804226 w 33804225"/>
              <a:gd name="connsiteY2" fmla="*/ 5076825 h 10153650"/>
              <a:gd name="connsiteX3" fmla="*/ 16902113 w 33804225"/>
              <a:gd name="connsiteY3" fmla="*/ 10153650 h 10153650"/>
              <a:gd name="connsiteX4" fmla="*/ 0 w 33804225"/>
              <a:gd name="connsiteY4" fmla="*/ 5076825 h 10153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04225" h="10153650" fill="none" extrusionOk="0">
                <a:moveTo>
                  <a:pt x="0" y="5076825"/>
                </a:moveTo>
                <a:cubicBezTo>
                  <a:pt x="604825" y="2344722"/>
                  <a:pt x="8483124" y="-1884688"/>
                  <a:pt x="16902113" y="0"/>
                </a:cubicBezTo>
                <a:cubicBezTo>
                  <a:pt x="26049434" y="-28706"/>
                  <a:pt x="33423937" y="2631011"/>
                  <a:pt x="33804226" y="5076825"/>
                </a:cubicBezTo>
                <a:cubicBezTo>
                  <a:pt x="33616862" y="6093906"/>
                  <a:pt x="25098053" y="11736313"/>
                  <a:pt x="16902113" y="10153650"/>
                </a:cubicBezTo>
                <a:cubicBezTo>
                  <a:pt x="7936280" y="10360201"/>
                  <a:pt x="306411" y="7954351"/>
                  <a:pt x="0" y="5076825"/>
                </a:cubicBezTo>
                <a:close/>
              </a:path>
              <a:path w="33804225" h="10153650" stroke="0" extrusionOk="0">
                <a:moveTo>
                  <a:pt x="0" y="5076825"/>
                </a:moveTo>
                <a:cubicBezTo>
                  <a:pt x="-371331" y="2043926"/>
                  <a:pt x="5657697" y="716717"/>
                  <a:pt x="16902113" y="0"/>
                </a:cubicBezTo>
                <a:cubicBezTo>
                  <a:pt x="26387380" y="31681"/>
                  <a:pt x="33172898" y="2293046"/>
                  <a:pt x="33804226" y="5076825"/>
                </a:cubicBezTo>
                <a:cubicBezTo>
                  <a:pt x="33441677" y="8234727"/>
                  <a:pt x="26193920" y="10391171"/>
                  <a:pt x="16902113" y="10153650"/>
                </a:cubicBezTo>
                <a:cubicBezTo>
                  <a:pt x="7334351" y="10026180"/>
                  <a:pt x="712470" y="8221102"/>
                  <a:pt x="0" y="5076825"/>
                </a:cubicBezTo>
                <a:close/>
              </a:path>
            </a:pathLst>
          </a:custGeom>
          <a:solidFill>
            <a:schemeClr val="bg1"/>
          </a:solidFill>
          <a:ln w="63500">
            <a:solidFill>
              <a:srgbClr val="FFC00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48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cxnSp>
        <p:nvCxnSpPr>
          <p:cNvPr id="6151" name="Connecteur droit 201">
            <a:extLst>
              <a:ext uri="{FF2B5EF4-FFF2-40B4-BE49-F238E27FC236}">
                <a16:creationId xmlns:a16="http://schemas.microsoft.com/office/drawing/2014/main" id="{1F89CB42-1318-4FF5-94D4-C94DA2C7BCCD}"/>
              </a:ext>
            </a:extLst>
          </p:cNvPr>
          <p:cNvCxnSpPr>
            <a:cxnSpLocks/>
          </p:cNvCxnSpPr>
          <p:nvPr/>
        </p:nvCxnSpPr>
        <p:spPr bwMode="auto">
          <a:xfrm flipV="1">
            <a:off x="21423187" y="14279088"/>
            <a:ext cx="9586913" cy="58738"/>
          </a:xfrm>
          <a:prstGeom prst="line">
            <a:avLst/>
          </a:prstGeom>
          <a:noFill/>
          <a:ln w="254000" algn="ctr">
            <a:solidFill>
              <a:srgbClr val="23A29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52" name="Connecteur droit 590">
            <a:extLst>
              <a:ext uri="{FF2B5EF4-FFF2-40B4-BE49-F238E27FC236}">
                <a16:creationId xmlns:a16="http://schemas.microsoft.com/office/drawing/2014/main" id="{34BE9111-7FDB-442C-82D7-F4F93647BDBC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1423187" y="14337826"/>
            <a:ext cx="2798763" cy="5746750"/>
          </a:xfrm>
          <a:prstGeom prst="line">
            <a:avLst/>
          </a:prstGeom>
          <a:noFill/>
          <a:ln w="254000" algn="ctr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53" name="Connecteur droit 591">
            <a:extLst>
              <a:ext uri="{FF2B5EF4-FFF2-40B4-BE49-F238E27FC236}">
                <a16:creationId xmlns:a16="http://schemas.microsoft.com/office/drawing/2014/main" id="{424011B2-A07E-421E-892E-AB3E95D2F647}"/>
              </a:ext>
            </a:extLst>
          </p:cNvPr>
          <p:cNvCxnSpPr>
            <a:cxnSpLocks/>
          </p:cNvCxnSpPr>
          <p:nvPr/>
        </p:nvCxnSpPr>
        <p:spPr bwMode="auto">
          <a:xfrm flipV="1">
            <a:off x="19157825" y="14533088"/>
            <a:ext cx="2265362" cy="5972175"/>
          </a:xfrm>
          <a:prstGeom prst="line">
            <a:avLst/>
          </a:prstGeom>
          <a:noFill/>
          <a:ln w="254000" algn="ctr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54" name="Connecteur droit 592">
            <a:extLst>
              <a:ext uri="{FF2B5EF4-FFF2-40B4-BE49-F238E27FC236}">
                <a16:creationId xmlns:a16="http://schemas.microsoft.com/office/drawing/2014/main" id="{8A121B2D-08E7-490F-9980-5972907ADF78}"/>
              </a:ext>
            </a:extLst>
          </p:cNvPr>
          <p:cNvCxnSpPr>
            <a:cxnSpLocks/>
          </p:cNvCxnSpPr>
          <p:nvPr/>
        </p:nvCxnSpPr>
        <p:spPr bwMode="auto">
          <a:xfrm flipV="1">
            <a:off x="16541625" y="14337826"/>
            <a:ext cx="4881562" cy="3975100"/>
          </a:xfrm>
          <a:prstGeom prst="line">
            <a:avLst/>
          </a:prstGeom>
          <a:noFill/>
          <a:ln w="254000" algn="ctr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55" name="Connecteur droit 674">
            <a:extLst>
              <a:ext uri="{FF2B5EF4-FFF2-40B4-BE49-F238E27FC236}">
                <a16:creationId xmlns:a16="http://schemas.microsoft.com/office/drawing/2014/main" id="{0977022D-2EC5-44E5-946C-B3F677CF2113}"/>
              </a:ext>
            </a:extLst>
          </p:cNvPr>
          <p:cNvCxnSpPr>
            <a:cxnSpLocks/>
          </p:cNvCxnSpPr>
          <p:nvPr/>
        </p:nvCxnSpPr>
        <p:spPr bwMode="auto">
          <a:xfrm flipH="1">
            <a:off x="21423187" y="4473101"/>
            <a:ext cx="4425950" cy="9864725"/>
          </a:xfrm>
          <a:prstGeom prst="line">
            <a:avLst/>
          </a:prstGeom>
          <a:noFill/>
          <a:ln w="254000" algn="ctr">
            <a:solidFill>
              <a:srgbClr val="CCCC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56" name="Connecteur droit 675">
            <a:extLst>
              <a:ext uri="{FF2B5EF4-FFF2-40B4-BE49-F238E27FC236}">
                <a16:creationId xmlns:a16="http://schemas.microsoft.com/office/drawing/2014/main" id="{4A479AE5-2889-480E-B3F0-165EE34FEF2C}"/>
              </a:ext>
            </a:extLst>
          </p:cNvPr>
          <p:cNvCxnSpPr>
            <a:cxnSpLocks/>
            <a:endCxn id="392" idx="6"/>
          </p:cNvCxnSpPr>
          <p:nvPr/>
        </p:nvCxnSpPr>
        <p:spPr bwMode="auto">
          <a:xfrm flipH="1">
            <a:off x="12650662" y="14337826"/>
            <a:ext cx="8772525" cy="919162"/>
          </a:xfrm>
          <a:prstGeom prst="line">
            <a:avLst/>
          </a:prstGeom>
          <a:noFill/>
          <a:ln w="254000" algn="ctr">
            <a:solidFill>
              <a:srgbClr val="CCCC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0" name="Connecteur droit 419">
            <a:extLst>
              <a:ext uri="{FF2B5EF4-FFF2-40B4-BE49-F238E27FC236}">
                <a16:creationId xmlns:a16="http://schemas.microsoft.com/office/drawing/2014/main" id="{6D6DD2B6-8345-4729-A4B7-C0BABB9E8B9B}"/>
              </a:ext>
            </a:extLst>
          </p:cNvPr>
          <p:cNvCxnSpPr>
            <a:cxnSpLocks/>
          </p:cNvCxnSpPr>
          <p:nvPr/>
        </p:nvCxnSpPr>
        <p:spPr>
          <a:xfrm>
            <a:off x="20273837" y="6500338"/>
            <a:ext cx="1149350" cy="7837488"/>
          </a:xfrm>
          <a:prstGeom prst="line">
            <a:avLst/>
          </a:prstGeom>
          <a:noFill/>
          <a:ln w="254000" cap="flat" cmpd="sng" algn="ctr">
            <a:solidFill>
              <a:srgbClr val="204B7F"/>
            </a:solidFill>
            <a:prstDash val="solid"/>
            <a:miter lim="800000"/>
          </a:ln>
          <a:effectLst/>
        </p:spPr>
      </p:cxnSp>
      <p:sp>
        <p:nvSpPr>
          <p:cNvPr id="295" name="Rectangle 294">
            <a:extLst>
              <a:ext uri="{FF2B5EF4-FFF2-40B4-BE49-F238E27FC236}">
                <a16:creationId xmlns:a16="http://schemas.microsoft.com/office/drawing/2014/main" id="{82900C6A-70C9-4FFE-8088-8784C195F6E7}"/>
              </a:ext>
            </a:extLst>
          </p:cNvPr>
          <p:cNvSpPr/>
          <p:nvPr/>
        </p:nvSpPr>
        <p:spPr>
          <a:xfrm>
            <a:off x="17268700" y="21284726"/>
            <a:ext cx="8026400" cy="3205162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Evolutionary Architecture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PRODUCT VISION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BUSINESS AND  FUNCTIONNAL ARCHITECTURE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FUNCTIONAL CHOICES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RISK MANAGEMENT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sz="3600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296" name="ZoneTexte 295">
            <a:extLst>
              <a:ext uri="{FF2B5EF4-FFF2-40B4-BE49-F238E27FC236}">
                <a16:creationId xmlns:a16="http://schemas.microsoft.com/office/drawing/2014/main" id="{2F38F585-5487-4139-A026-2A4CF2B7DA0E}"/>
              </a:ext>
            </a:extLst>
          </p:cNvPr>
          <p:cNvSpPr txBox="1"/>
          <p:nvPr/>
        </p:nvSpPr>
        <p:spPr>
          <a:xfrm>
            <a:off x="17816387" y="20721163"/>
            <a:ext cx="6713538" cy="6985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PRODUCT ARCHITECTURE</a:t>
            </a:r>
          </a:p>
        </p:txBody>
      </p:sp>
      <p:sp>
        <p:nvSpPr>
          <p:cNvPr id="306" name="ZoneTexte 305">
            <a:extLst>
              <a:ext uri="{FF2B5EF4-FFF2-40B4-BE49-F238E27FC236}">
                <a16:creationId xmlns:a16="http://schemas.microsoft.com/office/drawing/2014/main" id="{FDC603D4-B223-4AC8-93C2-553FE5B592EE}"/>
              </a:ext>
            </a:extLst>
          </p:cNvPr>
          <p:cNvSpPr txBox="1"/>
          <p:nvPr/>
        </p:nvSpPr>
        <p:spPr>
          <a:xfrm>
            <a:off x="19408650" y="16593663"/>
            <a:ext cx="5075237" cy="703263"/>
          </a:xfrm>
          <a:prstGeom prst="rect">
            <a:avLst/>
          </a:prstGeom>
          <a:solidFill>
            <a:schemeClr val="bg1">
              <a:alpha val="68000"/>
            </a:schemeClr>
          </a:solidFill>
        </p:spPr>
        <p:txBody>
          <a:bodyPr wrap="none"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CONNECT THE DOT</a:t>
            </a:r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3415E014-3B1B-4513-91B9-F285C8D7900C}"/>
              </a:ext>
            </a:extLst>
          </p:cNvPr>
          <p:cNvSpPr/>
          <p:nvPr/>
        </p:nvSpPr>
        <p:spPr>
          <a:xfrm>
            <a:off x="17429037" y="17120713"/>
            <a:ext cx="9147175" cy="99853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Promote Reference Architecture</a:t>
            </a:r>
            <a:endParaRPr lang="fr-FR" sz="3600" b="1" kern="0" dirty="0">
              <a:solidFill>
                <a:srgbClr val="4BACC6"/>
              </a:solidFill>
              <a:latin typeface="Calibri"/>
            </a:endParaRP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b="1" kern="0" dirty="0">
                <a:solidFill>
                  <a:srgbClr val="44546A"/>
                </a:solidFill>
                <a:latin typeface="Calibri"/>
              </a:rPr>
              <a:t>EXPLAIN, CONTEXTUALIZE </a:t>
            </a:r>
          </a:p>
        </p:txBody>
      </p:sp>
      <p:sp>
        <p:nvSpPr>
          <p:cNvPr id="699" name="Ellipse 698">
            <a:extLst>
              <a:ext uri="{FF2B5EF4-FFF2-40B4-BE49-F238E27FC236}">
                <a16:creationId xmlns:a16="http://schemas.microsoft.com/office/drawing/2014/main" id="{0A5B545E-313C-4C41-A7C1-4AF170505C34}"/>
              </a:ext>
            </a:extLst>
          </p:cNvPr>
          <p:cNvSpPr/>
          <p:nvPr/>
        </p:nvSpPr>
        <p:spPr>
          <a:xfrm>
            <a:off x="15933612" y="9284813"/>
            <a:ext cx="10801350" cy="10799763"/>
          </a:xfrm>
          <a:prstGeom prst="ellipse">
            <a:avLst/>
          </a:prstGeom>
          <a:solidFill>
            <a:schemeClr val="bg1"/>
          </a:solidFill>
          <a:ln w="101600" cap="rnd">
            <a:solidFill>
              <a:srgbClr val="D0D0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8000">
              <a:solidFill>
                <a:prstClr val="white"/>
              </a:solidFill>
            </a:endParaRPr>
          </a:p>
        </p:txBody>
      </p:sp>
      <p:sp>
        <p:nvSpPr>
          <p:cNvPr id="761" name="ZoneTexte 760">
            <a:extLst>
              <a:ext uri="{FF2B5EF4-FFF2-40B4-BE49-F238E27FC236}">
                <a16:creationId xmlns:a16="http://schemas.microsoft.com/office/drawing/2014/main" id="{263E65D8-094F-4E0B-A708-E12252004B06}"/>
              </a:ext>
            </a:extLst>
          </p:cNvPr>
          <p:cNvSpPr txBox="1"/>
          <p:nvPr/>
        </p:nvSpPr>
        <p:spPr>
          <a:xfrm>
            <a:off x="36842575" y="18708213"/>
            <a:ext cx="4756150" cy="13001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SKILLS AND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 COLLABORATION</a:t>
            </a:r>
          </a:p>
        </p:txBody>
      </p:sp>
      <p:sp>
        <p:nvSpPr>
          <p:cNvPr id="6170" name="Rectangle 856">
            <a:extLst>
              <a:ext uri="{FF2B5EF4-FFF2-40B4-BE49-F238E27FC236}">
                <a16:creationId xmlns:a16="http://schemas.microsoft.com/office/drawing/2014/main" id="{57B8C482-AD9E-4067-87C1-136B58EC5B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6325" y="21216463"/>
            <a:ext cx="821213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endParaRPr lang="fr-FR" altLang="fr-FR" sz="4800" b="1">
              <a:solidFill>
                <a:srgbClr val="00B0F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94" name="Ellipse 193">
            <a:extLst>
              <a:ext uri="{FF2B5EF4-FFF2-40B4-BE49-F238E27FC236}">
                <a16:creationId xmlns:a16="http://schemas.microsoft.com/office/drawing/2014/main" id="{DA1D64D2-087A-4951-887C-48D67FE7976B}"/>
              </a:ext>
            </a:extLst>
          </p:cNvPr>
          <p:cNvSpPr/>
          <p:nvPr/>
        </p:nvSpPr>
        <p:spPr>
          <a:xfrm>
            <a:off x="16848012" y="10196038"/>
            <a:ext cx="9001125" cy="8999538"/>
          </a:xfrm>
          <a:prstGeom prst="ellipse">
            <a:avLst/>
          </a:prstGeom>
          <a:solidFill>
            <a:schemeClr val="bg1"/>
          </a:solidFill>
          <a:ln w="304800">
            <a:solidFill>
              <a:srgbClr val="CC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8538" tIns="168538" rIns="168538" bIns="168538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2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2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88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88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6000" b="1" dirty="0">
              <a:solidFill>
                <a:srgbClr val="CCCC00"/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6000" b="1" dirty="0">
                <a:solidFill>
                  <a:srgbClr val="CCCC00"/>
                </a:solidFill>
                <a:latin typeface="Michelin SemiBold"/>
              </a:rPr>
              <a:t>PRODUCT</a:t>
            </a: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6000" b="1" dirty="0">
                <a:solidFill>
                  <a:srgbClr val="CCCC00"/>
                </a:solidFill>
                <a:latin typeface="Michelin SemiBold"/>
              </a:rPr>
              <a:t>ARCHITECT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B13FEC1E-0136-4EBC-9447-46E78AC6FAA0}"/>
              </a:ext>
            </a:extLst>
          </p:cNvPr>
          <p:cNvSpPr txBox="1"/>
          <p:nvPr/>
        </p:nvSpPr>
        <p:spPr>
          <a:xfrm>
            <a:off x="23733000" y="17961294"/>
            <a:ext cx="12530138" cy="703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PRODUCT LIFE CYCLE</a:t>
            </a:r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6C849194-D0DC-422F-9A1A-E1A6F4B83D6D}"/>
              </a:ext>
            </a:extLst>
          </p:cNvPr>
          <p:cNvSpPr/>
          <p:nvPr/>
        </p:nvSpPr>
        <p:spPr>
          <a:xfrm>
            <a:off x="25793575" y="18476438"/>
            <a:ext cx="8027987" cy="231933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Short, mid, long term</a:t>
            </a:r>
          </a:p>
          <a:p>
            <a:pPr algn="ctr" defTabSz="417643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FROM IDEATION TO RETIREMENT</a:t>
            </a:r>
          </a:p>
          <a:p>
            <a:pPr algn="ctr" defTabSz="417643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PRODUCT AS A SERVICE</a:t>
            </a:r>
          </a:p>
          <a:p>
            <a:pPr algn="ctr" defTabSz="417643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FITNESS FUNCTION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 </a:t>
            </a:r>
          </a:p>
        </p:txBody>
      </p:sp>
      <p:sp>
        <p:nvSpPr>
          <p:cNvPr id="287" name="Ellipse 286">
            <a:extLst>
              <a:ext uri="{FF2B5EF4-FFF2-40B4-BE49-F238E27FC236}">
                <a16:creationId xmlns:a16="http://schemas.microsoft.com/office/drawing/2014/main" id="{DA69260C-FD2D-4CAF-88A6-E75A2130ABA5}"/>
              </a:ext>
            </a:extLst>
          </p:cNvPr>
          <p:cNvSpPr/>
          <p:nvPr/>
        </p:nvSpPr>
        <p:spPr>
          <a:xfrm>
            <a:off x="7545262" y="23200838"/>
            <a:ext cx="2540000" cy="2551113"/>
          </a:xfrm>
          <a:prstGeom prst="ellipse">
            <a:avLst/>
          </a:prstGeom>
          <a:solidFill>
            <a:schemeClr val="bg1"/>
          </a:solidFill>
          <a:ln w="2540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b="1" dirty="0">
                <a:solidFill>
                  <a:srgbClr val="FFC000"/>
                </a:solidFill>
                <a:latin typeface="Michelin SemiBold"/>
              </a:rPr>
              <a:t>DELIVERY</a:t>
            </a: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b="1" dirty="0">
                <a:solidFill>
                  <a:srgbClr val="FFC000"/>
                </a:solidFill>
                <a:latin typeface="Michelin SemiBold"/>
              </a:rPr>
              <a:t>SQUAD(s)</a:t>
            </a:r>
          </a:p>
        </p:txBody>
      </p:sp>
      <p:sp>
        <p:nvSpPr>
          <p:cNvPr id="290" name="Ellipse 289">
            <a:extLst>
              <a:ext uri="{FF2B5EF4-FFF2-40B4-BE49-F238E27FC236}">
                <a16:creationId xmlns:a16="http://schemas.microsoft.com/office/drawing/2014/main" id="{A355E611-B0AB-4306-9DFB-BDD9432D49FC}"/>
              </a:ext>
            </a:extLst>
          </p:cNvPr>
          <p:cNvSpPr/>
          <p:nvPr/>
        </p:nvSpPr>
        <p:spPr>
          <a:xfrm>
            <a:off x="9704262" y="24408926"/>
            <a:ext cx="1693863" cy="1700212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TECH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LEAD</a:t>
            </a:r>
          </a:p>
        </p:txBody>
      </p:sp>
      <p:sp>
        <p:nvSpPr>
          <p:cNvPr id="291" name="Ellipse 290">
            <a:extLst>
              <a:ext uri="{FF2B5EF4-FFF2-40B4-BE49-F238E27FC236}">
                <a16:creationId xmlns:a16="http://schemas.microsoft.com/office/drawing/2014/main" id="{A5D44050-7ECD-40B1-B081-33C83CBF4D3E}"/>
              </a:ext>
            </a:extLst>
          </p:cNvPr>
          <p:cNvSpPr/>
          <p:nvPr/>
        </p:nvSpPr>
        <p:spPr>
          <a:xfrm>
            <a:off x="6386387" y="24477188"/>
            <a:ext cx="1693863" cy="1700213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DEV.</a:t>
            </a:r>
          </a:p>
        </p:txBody>
      </p:sp>
      <p:sp>
        <p:nvSpPr>
          <p:cNvPr id="293" name="Ellipse 292">
            <a:extLst>
              <a:ext uri="{FF2B5EF4-FFF2-40B4-BE49-F238E27FC236}">
                <a16:creationId xmlns:a16="http://schemas.microsoft.com/office/drawing/2014/main" id="{98300BF6-99FE-4A67-84FA-E05EFC5BFDC1}"/>
              </a:ext>
            </a:extLst>
          </p:cNvPr>
          <p:cNvSpPr/>
          <p:nvPr/>
        </p:nvSpPr>
        <p:spPr>
          <a:xfrm>
            <a:off x="9218487" y="22576951"/>
            <a:ext cx="1185863" cy="11906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UX</a:t>
            </a:r>
          </a:p>
        </p:txBody>
      </p:sp>
      <p:sp>
        <p:nvSpPr>
          <p:cNvPr id="297" name="ZoneTexte 296">
            <a:extLst>
              <a:ext uri="{FF2B5EF4-FFF2-40B4-BE49-F238E27FC236}">
                <a16:creationId xmlns:a16="http://schemas.microsoft.com/office/drawing/2014/main" id="{DCF353FD-1993-4D0A-9619-D7CEFDF08222}"/>
              </a:ext>
            </a:extLst>
          </p:cNvPr>
          <p:cNvSpPr txBox="1"/>
          <p:nvPr/>
        </p:nvSpPr>
        <p:spPr>
          <a:xfrm>
            <a:off x="10729787" y="17731901"/>
            <a:ext cx="5318125" cy="13001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END USER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 PROBLEM SOLVING</a:t>
            </a:r>
          </a:p>
        </p:txBody>
      </p:sp>
      <p:sp>
        <p:nvSpPr>
          <p:cNvPr id="301" name="ZoneTexte 300">
            <a:extLst>
              <a:ext uri="{FF2B5EF4-FFF2-40B4-BE49-F238E27FC236}">
                <a16:creationId xmlns:a16="http://schemas.microsoft.com/office/drawing/2014/main" id="{B0B4D40F-A895-45F4-8A43-B49843AAE799}"/>
              </a:ext>
            </a:extLst>
          </p:cNvPr>
          <p:cNvSpPr txBox="1"/>
          <p:nvPr/>
        </p:nvSpPr>
        <p:spPr>
          <a:xfrm>
            <a:off x="7378575" y="3392013"/>
            <a:ext cx="7489825" cy="703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BUSINESS CAPABILITIES</a:t>
            </a:r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0306239A-BB29-4377-BE92-AAAA33E8D917}"/>
              </a:ext>
            </a:extLst>
          </p:cNvPr>
          <p:cNvSpPr/>
          <p:nvPr/>
        </p:nvSpPr>
        <p:spPr>
          <a:xfrm>
            <a:off x="6995987" y="3971451"/>
            <a:ext cx="8027988" cy="32337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Develop capabilities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VALUE CHAIN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OPERATING MODEL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PROCESS IMPROVEMENTS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FUNCTIONAL ROADMAP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INNOVATION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sz="3600" b="1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309" name="Ellipse 308">
            <a:extLst>
              <a:ext uri="{FF2B5EF4-FFF2-40B4-BE49-F238E27FC236}">
                <a16:creationId xmlns:a16="http://schemas.microsoft.com/office/drawing/2014/main" id="{8C50350B-2D28-4662-90EF-A12A8A508A4A}"/>
              </a:ext>
            </a:extLst>
          </p:cNvPr>
          <p:cNvSpPr/>
          <p:nvPr/>
        </p:nvSpPr>
        <p:spPr>
          <a:xfrm>
            <a:off x="15422437" y="23475476"/>
            <a:ext cx="2541588" cy="2551112"/>
          </a:xfrm>
          <a:prstGeom prst="ellipse">
            <a:avLst/>
          </a:prstGeom>
          <a:solidFill>
            <a:schemeClr val="bg1"/>
          </a:solidFill>
          <a:ln w="2540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b="1" dirty="0">
                <a:solidFill>
                  <a:srgbClr val="FFC000"/>
                </a:solidFill>
                <a:latin typeface="Michelin SemiBold"/>
              </a:rPr>
              <a:t>DELIVERY</a:t>
            </a: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b="1" dirty="0">
                <a:solidFill>
                  <a:srgbClr val="FFC000"/>
                </a:solidFill>
                <a:latin typeface="Michelin SemiBold"/>
              </a:rPr>
              <a:t>SQUAD(s)</a:t>
            </a:r>
          </a:p>
        </p:txBody>
      </p:sp>
      <p:sp>
        <p:nvSpPr>
          <p:cNvPr id="310" name="Ellipse 309">
            <a:extLst>
              <a:ext uri="{FF2B5EF4-FFF2-40B4-BE49-F238E27FC236}">
                <a16:creationId xmlns:a16="http://schemas.microsoft.com/office/drawing/2014/main" id="{62188AB5-8A3E-4CB9-AB2F-6BDCEC897225}"/>
              </a:ext>
            </a:extLst>
          </p:cNvPr>
          <p:cNvSpPr/>
          <p:nvPr/>
        </p:nvSpPr>
        <p:spPr>
          <a:xfrm>
            <a:off x="14847762" y="22515038"/>
            <a:ext cx="1693863" cy="1701800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TEAM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LEADER</a:t>
            </a:r>
          </a:p>
        </p:txBody>
      </p:sp>
      <p:sp>
        <p:nvSpPr>
          <p:cNvPr id="311" name="Ellipse 310">
            <a:extLst>
              <a:ext uri="{FF2B5EF4-FFF2-40B4-BE49-F238E27FC236}">
                <a16:creationId xmlns:a16="http://schemas.microsoft.com/office/drawing/2014/main" id="{128300B7-38FA-4395-A339-C6674553DEAE}"/>
              </a:ext>
            </a:extLst>
          </p:cNvPr>
          <p:cNvSpPr/>
          <p:nvPr/>
        </p:nvSpPr>
        <p:spPr>
          <a:xfrm>
            <a:off x="17581437" y="24683563"/>
            <a:ext cx="1693863" cy="1700213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TECH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LEAD</a:t>
            </a:r>
          </a:p>
        </p:txBody>
      </p:sp>
      <p:sp>
        <p:nvSpPr>
          <p:cNvPr id="312" name="Ellipse 311">
            <a:extLst>
              <a:ext uri="{FF2B5EF4-FFF2-40B4-BE49-F238E27FC236}">
                <a16:creationId xmlns:a16="http://schemas.microsoft.com/office/drawing/2014/main" id="{F0251AD9-E515-4142-B7AC-039259B33970}"/>
              </a:ext>
            </a:extLst>
          </p:cNvPr>
          <p:cNvSpPr/>
          <p:nvPr/>
        </p:nvSpPr>
        <p:spPr>
          <a:xfrm>
            <a:off x="14263562" y="24751826"/>
            <a:ext cx="1693863" cy="1700212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DEV.</a:t>
            </a:r>
          </a:p>
        </p:txBody>
      </p:sp>
      <p:sp>
        <p:nvSpPr>
          <p:cNvPr id="313" name="Ellipse 312">
            <a:extLst>
              <a:ext uri="{FF2B5EF4-FFF2-40B4-BE49-F238E27FC236}">
                <a16:creationId xmlns:a16="http://schemas.microsoft.com/office/drawing/2014/main" id="{03F72F38-2022-4BE2-9B5D-14A271C0B34F}"/>
              </a:ext>
            </a:extLst>
          </p:cNvPr>
          <p:cNvSpPr/>
          <p:nvPr/>
        </p:nvSpPr>
        <p:spPr>
          <a:xfrm>
            <a:off x="17095662" y="22853176"/>
            <a:ext cx="1185863" cy="1189037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UX</a:t>
            </a:r>
          </a:p>
        </p:txBody>
      </p:sp>
      <p:sp>
        <p:nvSpPr>
          <p:cNvPr id="314" name="Ellipse 313">
            <a:extLst>
              <a:ext uri="{FF2B5EF4-FFF2-40B4-BE49-F238E27FC236}">
                <a16:creationId xmlns:a16="http://schemas.microsoft.com/office/drawing/2014/main" id="{0A89DD11-8064-4D39-8739-383EAFD5DBCD}"/>
              </a:ext>
            </a:extLst>
          </p:cNvPr>
          <p:cNvSpPr/>
          <p:nvPr/>
        </p:nvSpPr>
        <p:spPr>
          <a:xfrm>
            <a:off x="24307675" y="23543738"/>
            <a:ext cx="2540000" cy="2551113"/>
          </a:xfrm>
          <a:prstGeom prst="ellipse">
            <a:avLst/>
          </a:prstGeom>
          <a:solidFill>
            <a:schemeClr val="bg1"/>
          </a:solidFill>
          <a:ln w="2540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fr-FR" sz="2400" b="1" dirty="0">
                <a:solidFill>
                  <a:srgbClr val="FFC000"/>
                </a:solidFill>
                <a:latin typeface="Michelin SemiBold"/>
              </a:rPr>
              <a:t>DELIVERY</a:t>
            </a: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fr-FR" sz="2400" b="1" dirty="0">
                <a:solidFill>
                  <a:srgbClr val="FFC000"/>
                </a:solidFill>
                <a:latin typeface="Michelin SemiBold"/>
              </a:rPr>
              <a:t>SQUAD(s)</a:t>
            </a:r>
          </a:p>
        </p:txBody>
      </p:sp>
      <p:sp>
        <p:nvSpPr>
          <p:cNvPr id="315" name="Ellipse 314">
            <a:extLst>
              <a:ext uri="{FF2B5EF4-FFF2-40B4-BE49-F238E27FC236}">
                <a16:creationId xmlns:a16="http://schemas.microsoft.com/office/drawing/2014/main" id="{777765A7-E458-4885-A90E-7DE364125E69}"/>
              </a:ext>
            </a:extLst>
          </p:cNvPr>
          <p:cNvSpPr/>
          <p:nvPr/>
        </p:nvSpPr>
        <p:spPr>
          <a:xfrm>
            <a:off x="23733000" y="22583301"/>
            <a:ext cx="1693862" cy="1700212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TEAM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LEADER</a:t>
            </a:r>
          </a:p>
        </p:txBody>
      </p:sp>
      <p:sp>
        <p:nvSpPr>
          <p:cNvPr id="316" name="Ellipse 315">
            <a:extLst>
              <a:ext uri="{FF2B5EF4-FFF2-40B4-BE49-F238E27FC236}">
                <a16:creationId xmlns:a16="http://schemas.microsoft.com/office/drawing/2014/main" id="{022123FD-AA24-4AF6-8E97-47A44CF5A15E}"/>
              </a:ext>
            </a:extLst>
          </p:cNvPr>
          <p:cNvSpPr/>
          <p:nvPr/>
        </p:nvSpPr>
        <p:spPr>
          <a:xfrm>
            <a:off x="26466675" y="24751826"/>
            <a:ext cx="1693862" cy="1700212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TECH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LEAD</a:t>
            </a:r>
          </a:p>
        </p:txBody>
      </p:sp>
      <p:sp>
        <p:nvSpPr>
          <p:cNvPr id="317" name="Ellipse 316">
            <a:extLst>
              <a:ext uri="{FF2B5EF4-FFF2-40B4-BE49-F238E27FC236}">
                <a16:creationId xmlns:a16="http://schemas.microsoft.com/office/drawing/2014/main" id="{AA297660-73D2-48B5-A85D-99B28688EB3A}"/>
              </a:ext>
            </a:extLst>
          </p:cNvPr>
          <p:cNvSpPr/>
          <p:nvPr/>
        </p:nvSpPr>
        <p:spPr>
          <a:xfrm>
            <a:off x="23147212" y="24820088"/>
            <a:ext cx="1693863" cy="1700213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DEV.</a:t>
            </a:r>
          </a:p>
        </p:txBody>
      </p:sp>
      <p:sp>
        <p:nvSpPr>
          <p:cNvPr id="318" name="Ellipse 317">
            <a:extLst>
              <a:ext uri="{FF2B5EF4-FFF2-40B4-BE49-F238E27FC236}">
                <a16:creationId xmlns:a16="http://schemas.microsoft.com/office/drawing/2014/main" id="{1D70E3FE-0845-43B6-8AB6-14EF4357B5E3}"/>
              </a:ext>
            </a:extLst>
          </p:cNvPr>
          <p:cNvSpPr/>
          <p:nvPr/>
        </p:nvSpPr>
        <p:spPr>
          <a:xfrm>
            <a:off x="25980900" y="22919851"/>
            <a:ext cx="1184275" cy="11906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UX</a:t>
            </a:r>
          </a:p>
        </p:txBody>
      </p:sp>
      <p:sp>
        <p:nvSpPr>
          <p:cNvPr id="322" name="ZoneTexte 321">
            <a:extLst>
              <a:ext uri="{FF2B5EF4-FFF2-40B4-BE49-F238E27FC236}">
                <a16:creationId xmlns:a16="http://schemas.microsoft.com/office/drawing/2014/main" id="{52436EAF-F85D-4CF2-9E80-5D1E88F00FE3}"/>
              </a:ext>
            </a:extLst>
          </p:cNvPr>
          <p:cNvSpPr txBox="1"/>
          <p:nvPr/>
        </p:nvSpPr>
        <p:spPr>
          <a:xfrm>
            <a:off x="5799012" y="7365526"/>
            <a:ext cx="6345238" cy="6969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ARCHITECTURE STUDIES</a:t>
            </a:r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D11AC1BF-2D38-44A3-8400-BD429095FD76}"/>
              </a:ext>
            </a:extLst>
          </p:cNvPr>
          <p:cNvSpPr/>
          <p:nvPr/>
        </p:nvSpPr>
        <p:spPr>
          <a:xfrm>
            <a:off x="4954462" y="7916388"/>
            <a:ext cx="7853363" cy="27876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Contribute to clarify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DIAGNOSIS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WHAT IF SCENARIO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IS PROJECTION &amp; PLANNING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sz="3600" b="1" kern="0" dirty="0">
              <a:solidFill>
                <a:srgbClr val="44546A"/>
              </a:solidFill>
              <a:latin typeface="Calibri"/>
            </a:endParaRP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sz="3600" b="1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328" name="ZoneTexte 327">
            <a:extLst>
              <a:ext uri="{FF2B5EF4-FFF2-40B4-BE49-F238E27FC236}">
                <a16:creationId xmlns:a16="http://schemas.microsoft.com/office/drawing/2014/main" id="{41750166-F6AE-4891-BD35-66C50641F268}"/>
              </a:ext>
            </a:extLst>
          </p:cNvPr>
          <p:cNvSpPr txBox="1"/>
          <p:nvPr/>
        </p:nvSpPr>
        <p:spPr>
          <a:xfrm>
            <a:off x="24318787" y="6565426"/>
            <a:ext cx="5975350" cy="70485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SYSTEM ENGINEERING</a:t>
            </a:r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9E65C8E4-BAFF-4925-8EDD-6F03BF0E092D}"/>
              </a:ext>
            </a:extLst>
          </p:cNvPr>
          <p:cNvSpPr/>
          <p:nvPr/>
        </p:nvSpPr>
        <p:spPr>
          <a:xfrm>
            <a:off x="23453600" y="7143276"/>
            <a:ext cx="7439025" cy="36480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End-to-end integration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MUTUAL REQUIREMENTS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FUNCTIONAL CONTRACT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FUNCTIONAL DEPENDENCY MIGRATION STRATEGY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PRODUCT/COMPONENT CATALOG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IS KNOWLEDGE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sz="3600" kern="0" dirty="0">
              <a:solidFill>
                <a:srgbClr val="44546A"/>
              </a:solidFill>
              <a:latin typeface="+mn-lt"/>
            </a:endParaRPr>
          </a:p>
        </p:txBody>
      </p:sp>
      <p:sp>
        <p:nvSpPr>
          <p:cNvPr id="410" name="Rectangle 409">
            <a:extLst>
              <a:ext uri="{FF2B5EF4-FFF2-40B4-BE49-F238E27FC236}">
                <a16:creationId xmlns:a16="http://schemas.microsoft.com/office/drawing/2014/main" id="{E9939642-38A4-4B28-AD91-96E54FF081DA}"/>
              </a:ext>
            </a:extLst>
          </p:cNvPr>
          <p:cNvSpPr/>
          <p:nvPr/>
        </p:nvSpPr>
        <p:spPr>
          <a:xfrm>
            <a:off x="34122933" y="1941340"/>
            <a:ext cx="5688012" cy="132238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000" b="1" dirty="0">
                <a:solidFill>
                  <a:schemeClr val="accent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Architecture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000" b="1" dirty="0">
                <a:solidFill>
                  <a:schemeClr val="accent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Community</a:t>
            </a:r>
          </a:p>
        </p:txBody>
      </p:sp>
      <p:sp>
        <p:nvSpPr>
          <p:cNvPr id="418" name="ZoneTexte 417">
            <a:extLst>
              <a:ext uri="{FF2B5EF4-FFF2-40B4-BE49-F238E27FC236}">
                <a16:creationId xmlns:a16="http://schemas.microsoft.com/office/drawing/2014/main" id="{B5CB13B7-6D34-419A-8F19-8C0E15DE10BB}"/>
              </a:ext>
            </a:extLst>
          </p:cNvPr>
          <p:cNvSpPr txBox="1"/>
          <p:nvPr/>
        </p:nvSpPr>
        <p:spPr>
          <a:xfrm>
            <a:off x="12501437" y="7740176"/>
            <a:ext cx="5380038" cy="704850"/>
          </a:xfrm>
          <a:prstGeom prst="rect">
            <a:avLst/>
          </a:prstGeom>
          <a:solidFill>
            <a:schemeClr val="bg1">
              <a:alpha val="68000"/>
            </a:schemeClr>
          </a:solidFill>
        </p:spPr>
        <p:txBody>
          <a:bodyPr wrap="none"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VALUE HARVESTING</a:t>
            </a:r>
          </a:p>
        </p:txBody>
      </p:sp>
      <p:sp>
        <p:nvSpPr>
          <p:cNvPr id="419" name="Rectangle 418">
            <a:extLst>
              <a:ext uri="{FF2B5EF4-FFF2-40B4-BE49-F238E27FC236}">
                <a16:creationId xmlns:a16="http://schemas.microsoft.com/office/drawing/2014/main" id="{1F64A480-355A-42B7-97F9-C02E7602583B}"/>
              </a:ext>
            </a:extLst>
          </p:cNvPr>
          <p:cNvSpPr/>
          <p:nvPr/>
        </p:nvSpPr>
        <p:spPr>
          <a:xfrm>
            <a:off x="9567737" y="18908238"/>
            <a:ext cx="8027988" cy="2339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Identify and resolve pain points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KNOW YOUR CUSTOMER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USER EXPERIENCE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PAIN POINT IDENTIFICATION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FUNCTIONAL STUDIES</a:t>
            </a:r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F6D02E51-9078-46E6-B91B-777E86FF2155}"/>
              </a:ext>
            </a:extLst>
          </p:cNvPr>
          <p:cNvSpPr/>
          <p:nvPr/>
        </p:nvSpPr>
        <p:spPr>
          <a:xfrm>
            <a:off x="11020300" y="8351363"/>
            <a:ext cx="8027987" cy="18764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Maximize value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IS PORTFOLIO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Calibri"/>
              </a:rPr>
              <a:t>PRODUCT VALUE PROPOSITION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KPI</a:t>
            </a:r>
          </a:p>
        </p:txBody>
      </p:sp>
      <p:grpSp>
        <p:nvGrpSpPr>
          <p:cNvPr id="6202" name="Groupe 420">
            <a:extLst>
              <a:ext uri="{FF2B5EF4-FFF2-40B4-BE49-F238E27FC236}">
                <a16:creationId xmlns:a16="http://schemas.microsoft.com/office/drawing/2014/main" id="{424366A6-3136-4774-9A8A-81F3F287F1A6}"/>
              </a:ext>
            </a:extLst>
          </p:cNvPr>
          <p:cNvGrpSpPr>
            <a:grpSpLocks/>
          </p:cNvGrpSpPr>
          <p:nvPr/>
        </p:nvGrpSpPr>
        <p:grpSpPr bwMode="auto">
          <a:xfrm>
            <a:off x="5337656" y="2860201"/>
            <a:ext cx="2393344" cy="2352675"/>
            <a:chOff x="2335614" y="3820290"/>
            <a:chExt cx="653239" cy="560864"/>
          </a:xfrm>
        </p:grpSpPr>
        <p:sp>
          <p:nvSpPr>
            <p:cNvPr id="422" name="Ellipse 421">
              <a:extLst>
                <a:ext uri="{FF2B5EF4-FFF2-40B4-BE49-F238E27FC236}">
                  <a16:creationId xmlns:a16="http://schemas.microsoft.com/office/drawing/2014/main" id="{7393702A-3804-4155-8888-9FE08C5B8E66}"/>
                </a:ext>
              </a:extLst>
            </p:cNvPr>
            <p:cNvSpPr/>
            <p:nvPr/>
          </p:nvSpPr>
          <p:spPr bwMode="auto">
            <a:xfrm>
              <a:off x="2335614" y="3917291"/>
              <a:ext cx="653239" cy="463863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4280855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2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423" name="_effect" descr="C:\Users\marc.h\Desktop\Schatten-TEST.png">
              <a:extLst>
                <a:ext uri="{FF2B5EF4-FFF2-40B4-BE49-F238E27FC236}">
                  <a16:creationId xmlns:a16="http://schemas.microsoft.com/office/drawing/2014/main" id="{5CF5C2B5-9B85-49C6-B5D2-6A31E4B685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441647" y="4131755"/>
              <a:ext cx="441173" cy="66229"/>
            </a:xfrm>
            <a:prstGeom prst="rect">
              <a:avLst/>
            </a:prstGeom>
            <a:noFill/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424" name="Gruppieren 96">
              <a:extLst>
                <a:ext uri="{FF2B5EF4-FFF2-40B4-BE49-F238E27FC236}">
                  <a16:creationId xmlns:a16="http://schemas.microsoft.com/office/drawing/2014/main" id="{5427FB28-D9AF-49C3-BC26-AA9E84186ED5}"/>
                </a:ext>
              </a:extLst>
            </p:cNvPr>
            <p:cNvGrpSpPr/>
            <p:nvPr/>
          </p:nvGrpSpPr>
          <p:grpSpPr>
            <a:xfrm>
              <a:off x="2435114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463" name="Freeform 156">
                <a:extLst>
                  <a:ext uri="{FF2B5EF4-FFF2-40B4-BE49-F238E27FC236}">
                    <a16:creationId xmlns:a16="http://schemas.microsoft.com/office/drawing/2014/main" id="{06EB7626-E994-41AA-94DA-354017EC47C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4" name="Freeform 159">
                <a:extLst>
                  <a:ext uri="{FF2B5EF4-FFF2-40B4-BE49-F238E27FC236}">
                    <a16:creationId xmlns:a16="http://schemas.microsoft.com/office/drawing/2014/main" id="{8D1C0A47-8E56-4B09-A5D9-CEF004E8CB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5" name="Freeform 160">
                <a:extLst>
                  <a:ext uri="{FF2B5EF4-FFF2-40B4-BE49-F238E27FC236}">
                    <a16:creationId xmlns:a16="http://schemas.microsoft.com/office/drawing/2014/main" id="{3A13D152-0404-4D05-979E-C7F16AFAE1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6" name="Freeform 179">
                <a:extLst>
                  <a:ext uri="{FF2B5EF4-FFF2-40B4-BE49-F238E27FC236}">
                    <a16:creationId xmlns:a16="http://schemas.microsoft.com/office/drawing/2014/main" id="{1B9F761D-B4B0-4183-BA69-F52A5E363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7" name="Freeform 180">
                <a:extLst>
                  <a:ext uri="{FF2B5EF4-FFF2-40B4-BE49-F238E27FC236}">
                    <a16:creationId xmlns:a16="http://schemas.microsoft.com/office/drawing/2014/main" id="{F4D31508-C376-485D-883B-A24E29A9A7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8" name="Freeform 181">
                <a:extLst>
                  <a:ext uri="{FF2B5EF4-FFF2-40B4-BE49-F238E27FC236}">
                    <a16:creationId xmlns:a16="http://schemas.microsoft.com/office/drawing/2014/main" id="{48945979-F1F6-4C29-B0A6-C407F8122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9" name="Freeform 182">
                <a:extLst>
                  <a:ext uri="{FF2B5EF4-FFF2-40B4-BE49-F238E27FC236}">
                    <a16:creationId xmlns:a16="http://schemas.microsoft.com/office/drawing/2014/main" id="{1F723817-26D2-4890-88B9-01C3F989D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0" name="Freeform 183">
                <a:extLst>
                  <a:ext uri="{FF2B5EF4-FFF2-40B4-BE49-F238E27FC236}">
                    <a16:creationId xmlns:a16="http://schemas.microsoft.com/office/drawing/2014/main" id="{19329A96-E9BA-4D23-B488-BA143B3EE3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1" name="Freeform 184">
                <a:extLst>
                  <a:ext uri="{FF2B5EF4-FFF2-40B4-BE49-F238E27FC236}">
                    <a16:creationId xmlns:a16="http://schemas.microsoft.com/office/drawing/2014/main" id="{D571ACD5-2461-4255-83F7-FDC4DB75A9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2" name="Freeform 185">
                <a:extLst>
                  <a:ext uri="{FF2B5EF4-FFF2-40B4-BE49-F238E27FC236}">
                    <a16:creationId xmlns:a16="http://schemas.microsoft.com/office/drawing/2014/main" id="{2B214921-C38C-4D82-825C-CC4F64222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3" name="Freeform 186">
                <a:extLst>
                  <a:ext uri="{FF2B5EF4-FFF2-40B4-BE49-F238E27FC236}">
                    <a16:creationId xmlns:a16="http://schemas.microsoft.com/office/drawing/2014/main" id="{F56C80FE-F7BB-4FE0-976E-D4DCC2A126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4" name="Freeform 187">
                <a:extLst>
                  <a:ext uri="{FF2B5EF4-FFF2-40B4-BE49-F238E27FC236}">
                    <a16:creationId xmlns:a16="http://schemas.microsoft.com/office/drawing/2014/main" id="{0BB75EA8-06CD-4B5E-B792-8650CEA70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5" name="Freeform 157">
                <a:extLst>
                  <a:ext uri="{FF2B5EF4-FFF2-40B4-BE49-F238E27FC236}">
                    <a16:creationId xmlns:a16="http://schemas.microsoft.com/office/drawing/2014/main" id="{0AF9C7FE-AD8F-47E0-8340-DB4841864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6" name="Freeform 158">
                <a:extLst>
                  <a:ext uri="{FF2B5EF4-FFF2-40B4-BE49-F238E27FC236}">
                    <a16:creationId xmlns:a16="http://schemas.microsoft.com/office/drawing/2014/main" id="{C0CCE2B7-8091-456E-A1BF-16EF74E3982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7" name="Freeform 161">
                <a:extLst>
                  <a:ext uri="{FF2B5EF4-FFF2-40B4-BE49-F238E27FC236}">
                    <a16:creationId xmlns:a16="http://schemas.microsoft.com/office/drawing/2014/main" id="{20A1B991-9469-4133-BE08-71EB28C2A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8" name="Freeform 162">
                <a:extLst>
                  <a:ext uri="{FF2B5EF4-FFF2-40B4-BE49-F238E27FC236}">
                    <a16:creationId xmlns:a16="http://schemas.microsoft.com/office/drawing/2014/main" id="{5601E937-38F8-45AA-9635-85D1B282B2E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9" name="Freeform 163">
                <a:extLst>
                  <a:ext uri="{FF2B5EF4-FFF2-40B4-BE49-F238E27FC236}">
                    <a16:creationId xmlns:a16="http://schemas.microsoft.com/office/drawing/2014/main" id="{ED78F577-7553-497C-B7E7-9084F6AAA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0" name="Freeform 164">
                <a:extLst>
                  <a:ext uri="{FF2B5EF4-FFF2-40B4-BE49-F238E27FC236}">
                    <a16:creationId xmlns:a16="http://schemas.microsoft.com/office/drawing/2014/main" id="{0794D010-A6D8-49F2-B57D-5BDA3EF5EC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1" name="Freeform 165">
                <a:extLst>
                  <a:ext uri="{FF2B5EF4-FFF2-40B4-BE49-F238E27FC236}">
                    <a16:creationId xmlns:a16="http://schemas.microsoft.com/office/drawing/2014/main" id="{05059780-8AB3-45AA-8549-C148B5F30D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2" name="Freeform 166">
                <a:extLst>
                  <a:ext uri="{FF2B5EF4-FFF2-40B4-BE49-F238E27FC236}">
                    <a16:creationId xmlns:a16="http://schemas.microsoft.com/office/drawing/2014/main" id="{AA191258-AC74-4F6E-BFD7-033FDA614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3" name="Freeform 167">
                <a:extLst>
                  <a:ext uri="{FF2B5EF4-FFF2-40B4-BE49-F238E27FC236}">
                    <a16:creationId xmlns:a16="http://schemas.microsoft.com/office/drawing/2014/main" id="{F456969B-6675-4288-BEEE-18056B7BAF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4" name="Freeform 168">
                <a:extLst>
                  <a:ext uri="{FF2B5EF4-FFF2-40B4-BE49-F238E27FC236}">
                    <a16:creationId xmlns:a16="http://schemas.microsoft.com/office/drawing/2014/main" id="{3081A7A6-F330-4C15-A54E-CBE492138A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5" name="Freeform 169">
                <a:extLst>
                  <a:ext uri="{FF2B5EF4-FFF2-40B4-BE49-F238E27FC236}">
                    <a16:creationId xmlns:a16="http://schemas.microsoft.com/office/drawing/2014/main" id="{6BC0CE6B-3D43-4450-8D03-FAB9919E15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6" name="Freeform 170">
                <a:extLst>
                  <a:ext uri="{FF2B5EF4-FFF2-40B4-BE49-F238E27FC236}">
                    <a16:creationId xmlns:a16="http://schemas.microsoft.com/office/drawing/2014/main" id="{3B2EA941-FE51-4A99-8074-3C8E80DC65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7" name="Freeform 171">
                <a:extLst>
                  <a:ext uri="{FF2B5EF4-FFF2-40B4-BE49-F238E27FC236}">
                    <a16:creationId xmlns:a16="http://schemas.microsoft.com/office/drawing/2014/main" id="{5130F18C-7927-4D5F-93AB-799CF33AC9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8" name="Freeform 172">
                <a:extLst>
                  <a:ext uri="{FF2B5EF4-FFF2-40B4-BE49-F238E27FC236}">
                    <a16:creationId xmlns:a16="http://schemas.microsoft.com/office/drawing/2014/main" id="{750D371F-B58B-41EA-A003-A628C7174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9" name="Freeform 173">
                <a:extLst>
                  <a:ext uri="{FF2B5EF4-FFF2-40B4-BE49-F238E27FC236}">
                    <a16:creationId xmlns:a16="http://schemas.microsoft.com/office/drawing/2014/main" id="{26BFF8D5-DC52-49D6-8DD0-54DFECC86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0" name="Freeform 174">
                <a:extLst>
                  <a:ext uri="{FF2B5EF4-FFF2-40B4-BE49-F238E27FC236}">
                    <a16:creationId xmlns:a16="http://schemas.microsoft.com/office/drawing/2014/main" id="{703F972B-B0D4-49F9-B4BB-262FB3D8E9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1" name="Freeform 175">
                <a:extLst>
                  <a:ext uri="{FF2B5EF4-FFF2-40B4-BE49-F238E27FC236}">
                    <a16:creationId xmlns:a16="http://schemas.microsoft.com/office/drawing/2014/main" id="{00F1FE43-29C0-4B02-8320-6537BAABE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2" name="Freeform 176">
                <a:extLst>
                  <a:ext uri="{FF2B5EF4-FFF2-40B4-BE49-F238E27FC236}">
                    <a16:creationId xmlns:a16="http://schemas.microsoft.com/office/drawing/2014/main" id="{72786128-1D8C-481D-8D2A-2A3588D83A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3" name="Freeform 177">
                <a:extLst>
                  <a:ext uri="{FF2B5EF4-FFF2-40B4-BE49-F238E27FC236}">
                    <a16:creationId xmlns:a16="http://schemas.microsoft.com/office/drawing/2014/main" id="{FA937799-A186-41A7-B8C7-7A787AA09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4" name="Freeform 178">
                <a:extLst>
                  <a:ext uri="{FF2B5EF4-FFF2-40B4-BE49-F238E27FC236}">
                    <a16:creationId xmlns:a16="http://schemas.microsoft.com/office/drawing/2014/main" id="{18897421-E7DF-4934-8D4F-4E7CFD40F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5" name="Freeform 188">
                <a:extLst>
                  <a:ext uri="{FF2B5EF4-FFF2-40B4-BE49-F238E27FC236}">
                    <a16:creationId xmlns:a16="http://schemas.microsoft.com/office/drawing/2014/main" id="{3617E3A7-8030-4A00-B246-73CA660065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6" name="Freeform 103">
                <a:extLst>
                  <a:ext uri="{FF2B5EF4-FFF2-40B4-BE49-F238E27FC236}">
                    <a16:creationId xmlns:a16="http://schemas.microsoft.com/office/drawing/2014/main" id="{6726D424-0E79-4A4C-AFD3-FB3BEB1E0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7" name="Freeform 104">
                <a:extLst>
                  <a:ext uri="{FF2B5EF4-FFF2-40B4-BE49-F238E27FC236}">
                    <a16:creationId xmlns:a16="http://schemas.microsoft.com/office/drawing/2014/main" id="{78CFABA9-CE2C-4FB6-B09B-AE72F7E0D328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425" name="AutoShape 25">
              <a:extLst>
                <a:ext uri="{FF2B5EF4-FFF2-40B4-BE49-F238E27FC236}">
                  <a16:creationId xmlns:a16="http://schemas.microsoft.com/office/drawing/2014/main" id="{40602297-5C25-4E3D-A62F-4A1272E4B933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537834" y="3836563"/>
              <a:ext cx="158292" cy="327738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6" name="AutoShape 22">
              <a:extLst>
                <a:ext uri="{FF2B5EF4-FFF2-40B4-BE49-F238E27FC236}">
                  <a16:creationId xmlns:a16="http://schemas.microsoft.com/office/drawing/2014/main" id="{A51D8B37-8E0B-4AED-9E68-4E5DD4B369B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642731" y="3820290"/>
              <a:ext cx="139736" cy="340227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427" name="Gruppieren 281">
              <a:extLst>
                <a:ext uri="{FF2B5EF4-FFF2-40B4-BE49-F238E27FC236}">
                  <a16:creationId xmlns:a16="http://schemas.microsoft.com/office/drawing/2014/main" id="{0F23BA6B-73FC-445C-90B6-AA263C90F75E}"/>
                </a:ext>
              </a:extLst>
            </p:cNvPr>
            <p:cNvGrpSpPr/>
            <p:nvPr/>
          </p:nvGrpSpPr>
          <p:grpSpPr>
            <a:xfrm>
              <a:off x="2739987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428" name="Freeform 156">
                <a:extLst>
                  <a:ext uri="{FF2B5EF4-FFF2-40B4-BE49-F238E27FC236}">
                    <a16:creationId xmlns:a16="http://schemas.microsoft.com/office/drawing/2014/main" id="{302949B5-4D0E-4BD8-92CE-607524315CE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9" name="Freeform 159">
                <a:extLst>
                  <a:ext uri="{FF2B5EF4-FFF2-40B4-BE49-F238E27FC236}">
                    <a16:creationId xmlns:a16="http://schemas.microsoft.com/office/drawing/2014/main" id="{1B694C5E-FB6D-4AAE-9F9B-3144C4AC53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0" name="Freeform 160">
                <a:extLst>
                  <a:ext uri="{FF2B5EF4-FFF2-40B4-BE49-F238E27FC236}">
                    <a16:creationId xmlns:a16="http://schemas.microsoft.com/office/drawing/2014/main" id="{DB924E58-C484-4FC0-85B0-4A873E5F3C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1" name="Freeform 179">
                <a:extLst>
                  <a:ext uri="{FF2B5EF4-FFF2-40B4-BE49-F238E27FC236}">
                    <a16:creationId xmlns:a16="http://schemas.microsoft.com/office/drawing/2014/main" id="{F8ACBF3D-AAFC-4EA6-B916-3AA5EC08A8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2" name="Freeform 180">
                <a:extLst>
                  <a:ext uri="{FF2B5EF4-FFF2-40B4-BE49-F238E27FC236}">
                    <a16:creationId xmlns:a16="http://schemas.microsoft.com/office/drawing/2014/main" id="{919D8823-ADE7-43B0-A7A2-35F7FA2BF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3" name="Freeform 181">
                <a:extLst>
                  <a:ext uri="{FF2B5EF4-FFF2-40B4-BE49-F238E27FC236}">
                    <a16:creationId xmlns:a16="http://schemas.microsoft.com/office/drawing/2014/main" id="{CD43E7EB-5A49-4F8C-A9F6-C6665CC6AD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4" name="Freeform 182">
                <a:extLst>
                  <a:ext uri="{FF2B5EF4-FFF2-40B4-BE49-F238E27FC236}">
                    <a16:creationId xmlns:a16="http://schemas.microsoft.com/office/drawing/2014/main" id="{8B118466-F5F2-4291-9993-9378DD4E07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5" name="Freeform 183">
                <a:extLst>
                  <a:ext uri="{FF2B5EF4-FFF2-40B4-BE49-F238E27FC236}">
                    <a16:creationId xmlns:a16="http://schemas.microsoft.com/office/drawing/2014/main" id="{300BECAB-1F11-4F1D-857D-0866F49C80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6" name="Freeform 184">
                <a:extLst>
                  <a:ext uri="{FF2B5EF4-FFF2-40B4-BE49-F238E27FC236}">
                    <a16:creationId xmlns:a16="http://schemas.microsoft.com/office/drawing/2014/main" id="{049D9533-5789-43D0-A8C9-304B35BC2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7" name="Freeform 185">
                <a:extLst>
                  <a:ext uri="{FF2B5EF4-FFF2-40B4-BE49-F238E27FC236}">
                    <a16:creationId xmlns:a16="http://schemas.microsoft.com/office/drawing/2014/main" id="{37627CC9-129A-43B1-A3BB-C470E6490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8" name="Freeform 186">
                <a:extLst>
                  <a:ext uri="{FF2B5EF4-FFF2-40B4-BE49-F238E27FC236}">
                    <a16:creationId xmlns:a16="http://schemas.microsoft.com/office/drawing/2014/main" id="{563F6957-FAAD-4937-B0BE-62C9F1595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9" name="Freeform 187">
                <a:extLst>
                  <a:ext uri="{FF2B5EF4-FFF2-40B4-BE49-F238E27FC236}">
                    <a16:creationId xmlns:a16="http://schemas.microsoft.com/office/drawing/2014/main" id="{0F6C919F-93B2-4856-9D2A-0DFA71C122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0" name="Freeform 157">
                <a:extLst>
                  <a:ext uri="{FF2B5EF4-FFF2-40B4-BE49-F238E27FC236}">
                    <a16:creationId xmlns:a16="http://schemas.microsoft.com/office/drawing/2014/main" id="{06D60EA5-6B2C-434B-AD34-2DEFEB3B94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1" name="Freeform 158">
                <a:extLst>
                  <a:ext uri="{FF2B5EF4-FFF2-40B4-BE49-F238E27FC236}">
                    <a16:creationId xmlns:a16="http://schemas.microsoft.com/office/drawing/2014/main" id="{D8C4071E-C0DF-4B5D-A992-20C175B8C78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2" name="Freeform 161">
                <a:extLst>
                  <a:ext uri="{FF2B5EF4-FFF2-40B4-BE49-F238E27FC236}">
                    <a16:creationId xmlns:a16="http://schemas.microsoft.com/office/drawing/2014/main" id="{97260E7E-4B5A-4F9B-A494-74553E727E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3" name="Freeform 162">
                <a:extLst>
                  <a:ext uri="{FF2B5EF4-FFF2-40B4-BE49-F238E27FC236}">
                    <a16:creationId xmlns:a16="http://schemas.microsoft.com/office/drawing/2014/main" id="{8D3ED763-6E86-4984-992E-6AFFAD433B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4" name="Freeform 163">
                <a:extLst>
                  <a:ext uri="{FF2B5EF4-FFF2-40B4-BE49-F238E27FC236}">
                    <a16:creationId xmlns:a16="http://schemas.microsoft.com/office/drawing/2014/main" id="{8B886B56-F54F-42D1-9BD5-91F523925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5" name="Freeform 164">
                <a:extLst>
                  <a:ext uri="{FF2B5EF4-FFF2-40B4-BE49-F238E27FC236}">
                    <a16:creationId xmlns:a16="http://schemas.microsoft.com/office/drawing/2014/main" id="{395B5BE2-F082-46D1-950A-82B7E6325B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6" name="Freeform 165">
                <a:extLst>
                  <a:ext uri="{FF2B5EF4-FFF2-40B4-BE49-F238E27FC236}">
                    <a16:creationId xmlns:a16="http://schemas.microsoft.com/office/drawing/2014/main" id="{CFE6F095-4080-475B-A521-4EEFA187A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7" name="Freeform 166">
                <a:extLst>
                  <a:ext uri="{FF2B5EF4-FFF2-40B4-BE49-F238E27FC236}">
                    <a16:creationId xmlns:a16="http://schemas.microsoft.com/office/drawing/2014/main" id="{3F1FC94F-A6F9-41A6-BA51-77133510E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8" name="Freeform 167">
                <a:extLst>
                  <a:ext uri="{FF2B5EF4-FFF2-40B4-BE49-F238E27FC236}">
                    <a16:creationId xmlns:a16="http://schemas.microsoft.com/office/drawing/2014/main" id="{A234D763-3415-49D1-9C4A-60D42BA7E7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49" name="Freeform 168">
                <a:extLst>
                  <a:ext uri="{FF2B5EF4-FFF2-40B4-BE49-F238E27FC236}">
                    <a16:creationId xmlns:a16="http://schemas.microsoft.com/office/drawing/2014/main" id="{749EDA83-5339-4D12-A24A-729BC8B9F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0" name="Freeform 169">
                <a:extLst>
                  <a:ext uri="{FF2B5EF4-FFF2-40B4-BE49-F238E27FC236}">
                    <a16:creationId xmlns:a16="http://schemas.microsoft.com/office/drawing/2014/main" id="{2F26BD01-1A36-4F93-8716-BB7C2B3030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1" name="Freeform 170">
                <a:extLst>
                  <a:ext uri="{FF2B5EF4-FFF2-40B4-BE49-F238E27FC236}">
                    <a16:creationId xmlns:a16="http://schemas.microsoft.com/office/drawing/2014/main" id="{AFA887D0-7C8F-456B-B19C-355A465EA5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2" name="Freeform 171">
                <a:extLst>
                  <a:ext uri="{FF2B5EF4-FFF2-40B4-BE49-F238E27FC236}">
                    <a16:creationId xmlns:a16="http://schemas.microsoft.com/office/drawing/2014/main" id="{31780498-5C36-4900-BD9F-F647ECD73F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3" name="Freeform 172">
                <a:extLst>
                  <a:ext uri="{FF2B5EF4-FFF2-40B4-BE49-F238E27FC236}">
                    <a16:creationId xmlns:a16="http://schemas.microsoft.com/office/drawing/2014/main" id="{78428415-912C-4445-830B-B7E9B2BD80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4" name="Freeform 173">
                <a:extLst>
                  <a:ext uri="{FF2B5EF4-FFF2-40B4-BE49-F238E27FC236}">
                    <a16:creationId xmlns:a16="http://schemas.microsoft.com/office/drawing/2014/main" id="{9C3978A7-9382-4E8E-B9D3-E6363D6F0B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5" name="Freeform 174">
                <a:extLst>
                  <a:ext uri="{FF2B5EF4-FFF2-40B4-BE49-F238E27FC236}">
                    <a16:creationId xmlns:a16="http://schemas.microsoft.com/office/drawing/2014/main" id="{E38671D9-6777-4196-B501-67BED0B527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6" name="Freeform 175">
                <a:extLst>
                  <a:ext uri="{FF2B5EF4-FFF2-40B4-BE49-F238E27FC236}">
                    <a16:creationId xmlns:a16="http://schemas.microsoft.com/office/drawing/2014/main" id="{A5A8D82F-A63B-42F3-BECA-A32A133E9D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7" name="Freeform 176">
                <a:extLst>
                  <a:ext uri="{FF2B5EF4-FFF2-40B4-BE49-F238E27FC236}">
                    <a16:creationId xmlns:a16="http://schemas.microsoft.com/office/drawing/2014/main" id="{9FB99ACE-FA4F-45CB-86C0-45476E9FF7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8" name="Freeform 177">
                <a:extLst>
                  <a:ext uri="{FF2B5EF4-FFF2-40B4-BE49-F238E27FC236}">
                    <a16:creationId xmlns:a16="http://schemas.microsoft.com/office/drawing/2014/main" id="{C6CCE497-59B8-4034-A39B-DE26ACAB42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59" name="Freeform 178">
                <a:extLst>
                  <a:ext uri="{FF2B5EF4-FFF2-40B4-BE49-F238E27FC236}">
                    <a16:creationId xmlns:a16="http://schemas.microsoft.com/office/drawing/2014/main" id="{2DE8C833-1F4C-444E-9CAD-A4542A6E8A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0" name="Freeform 188">
                <a:extLst>
                  <a:ext uri="{FF2B5EF4-FFF2-40B4-BE49-F238E27FC236}">
                    <a16:creationId xmlns:a16="http://schemas.microsoft.com/office/drawing/2014/main" id="{1410CE0F-B453-41D9-8BC2-57BD722BF4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1" name="Freeform 103">
                <a:extLst>
                  <a:ext uri="{FF2B5EF4-FFF2-40B4-BE49-F238E27FC236}">
                    <a16:creationId xmlns:a16="http://schemas.microsoft.com/office/drawing/2014/main" id="{839A9C8C-5E30-46DB-85A0-E69ED7539C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2" name="Freeform 104">
                <a:extLst>
                  <a:ext uri="{FF2B5EF4-FFF2-40B4-BE49-F238E27FC236}">
                    <a16:creationId xmlns:a16="http://schemas.microsoft.com/office/drawing/2014/main" id="{005ECC25-8E18-4ED2-B6D9-ADA66B4AA48E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498" name="Rectangle 497">
            <a:extLst>
              <a:ext uri="{FF2B5EF4-FFF2-40B4-BE49-F238E27FC236}">
                <a16:creationId xmlns:a16="http://schemas.microsoft.com/office/drawing/2014/main" id="{03FCC5B3-8411-4573-ACBC-623FDAE126E2}"/>
              </a:ext>
            </a:extLst>
          </p:cNvPr>
          <p:cNvSpPr/>
          <p:nvPr/>
        </p:nvSpPr>
        <p:spPr>
          <a:xfrm>
            <a:off x="-484313" y="3072926"/>
            <a:ext cx="7308850" cy="13239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000" b="1" dirty="0">
                <a:solidFill>
                  <a:schemeClr val="accent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Enterprise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000" b="1" dirty="0">
                <a:solidFill>
                  <a:schemeClr val="accent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&amp; Portfolio</a:t>
            </a:r>
          </a:p>
        </p:txBody>
      </p:sp>
      <p:sp>
        <p:nvSpPr>
          <p:cNvPr id="331" name="ZoneTexte 330">
            <a:extLst>
              <a:ext uri="{FF2B5EF4-FFF2-40B4-BE49-F238E27FC236}">
                <a16:creationId xmlns:a16="http://schemas.microsoft.com/office/drawing/2014/main" id="{43BD264F-4600-4814-9228-A5534FA6930B}"/>
              </a:ext>
            </a:extLst>
          </p:cNvPr>
          <p:cNvSpPr txBox="1"/>
          <p:nvPr/>
        </p:nvSpPr>
        <p:spPr>
          <a:xfrm>
            <a:off x="33179564" y="4493738"/>
            <a:ext cx="3712876" cy="6980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IS PORTFOLIO</a:t>
            </a:r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C8422ED4-D5D4-452B-8A95-160A7F3B6EEC}"/>
              </a:ext>
            </a:extLst>
          </p:cNvPr>
          <p:cNvSpPr/>
          <p:nvPr/>
        </p:nvSpPr>
        <p:spPr>
          <a:xfrm>
            <a:off x="31378400" y="5089051"/>
            <a:ext cx="6951662" cy="18764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Rationalize &amp; Transform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1F497D"/>
                </a:solidFill>
                <a:latin typeface="+mn-lt"/>
              </a:rPr>
              <a:t>GLOBAL FUNCTIONAL</a:t>
            </a:r>
            <a:r>
              <a:rPr lang="fr-FR" sz="3600" kern="0" dirty="0">
                <a:solidFill>
                  <a:srgbClr val="44546A"/>
                </a:solidFill>
                <a:latin typeface="+mn-lt"/>
              </a:rPr>
              <a:t> DEBT 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1F497D"/>
                </a:solidFill>
                <a:latin typeface="Calibri"/>
              </a:rPr>
              <a:t>OBSOLENCE MANAGEMENT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1F497D"/>
                </a:solidFill>
                <a:latin typeface="Calibri"/>
              </a:rPr>
              <a:t>DECOMMISSIONING</a:t>
            </a:r>
          </a:p>
        </p:txBody>
      </p:sp>
      <p:sp>
        <p:nvSpPr>
          <p:cNvPr id="308" name="ZoneTexte 307">
            <a:extLst>
              <a:ext uri="{FF2B5EF4-FFF2-40B4-BE49-F238E27FC236}">
                <a16:creationId xmlns:a16="http://schemas.microsoft.com/office/drawing/2014/main" id="{8DE40108-AE93-406A-B676-65F388E0A937}"/>
              </a:ext>
            </a:extLst>
          </p:cNvPr>
          <p:cNvSpPr txBox="1"/>
          <p:nvPr/>
        </p:nvSpPr>
        <p:spPr>
          <a:xfrm>
            <a:off x="26952664" y="10489726"/>
            <a:ext cx="5339923" cy="6980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CONNECT THE DOTS</a:t>
            </a:r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4BD0EA48-DDF4-4D9C-91DF-7708CBA84F60}"/>
              </a:ext>
            </a:extLst>
          </p:cNvPr>
          <p:cNvSpPr/>
          <p:nvPr/>
        </p:nvSpPr>
        <p:spPr>
          <a:xfrm>
            <a:off x="24779162" y="11091388"/>
            <a:ext cx="9158288" cy="18748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Global &amp; local dialog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DECISION MAKER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TRADE OFF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sz="3600" b="1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504" name="Ellipse 503">
            <a:extLst>
              <a:ext uri="{FF2B5EF4-FFF2-40B4-BE49-F238E27FC236}">
                <a16:creationId xmlns:a16="http://schemas.microsoft.com/office/drawing/2014/main" id="{F9537833-9D35-4427-8206-BBF777A89425}"/>
              </a:ext>
            </a:extLst>
          </p:cNvPr>
          <p:cNvSpPr/>
          <p:nvPr/>
        </p:nvSpPr>
        <p:spPr>
          <a:xfrm>
            <a:off x="6746750" y="22267388"/>
            <a:ext cx="1693862" cy="1700213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TEAM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FFC000"/>
                </a:solidFill>
                <a:latin typeface="Michelin SemiBold"/>
              </a:rPr>
              <a:t>LEADER</a:t>
            </a:r>
          </a:p>
        </p:txBody>
      </p:sp>
      <p:sp>
        <p:nvSpPr>
          <p:cNvPr id="505" name="Ellipse 504">
            <a:extLst>
              <a:ext uri="{FF2B5EF4-FFF2-40B4-BE49-F238E27FC236}">
                <a16:creationId xmlns:a16="http://schemas.microsoft.com/office/drawing/2014/main" id="{FA5A9565-7F94-4E28-9A71-438C03DA5385}"/>
              </a:ext>
            </a:extLst>
          </p:cNvPr>
          <p:cNvSpPr/>
          <p:nvPr/>
        </p:nvSpPr>
        <p:spPr>
          <a:xfrm>
            <a:off x="1153987" y="22154676"/>
            <a:ext cx="5103813" cy="2614612"/>
          </a:xfrm>
          <a:prstGeom prst="ellipse">
            <a:avLst/>
          </a:prstGeom>
          <a:noFill/>
          <a:ln w="952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000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Domain 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000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Program</a:t>
            </a:r>
          </a:p>
        </p:txBody>
      </p:sp>
      <p:grpSp>
        <p:nvGrpSpPr>
          <p:cNvPr id="6212" name="Groupe 505">
            <a:extLst>
              <a:ext uri="{FF2B5EF4-FFF2-40B4-BE49-F238E27FC236}">
                <a16:creationId xmlns:a16="http://schemas.microsoft.com/office/drawing/2014/main" id="{99E42C2C-2787-49A8-8CE1-DB9C589B9893}"/>
              </a:ext>
            </a:extLst>
          </p:cNvPr>
          <p:cNvGrpSpPr>
            <a:grpSpLocks/>
          </p:cNvGrpSpPr>
          <p:nvPr/>
        </p:nvGrpSpPr>
        <p:grpSpPr bwMode="auto">
          <a:xfrm>
            <a:off x="2658937" y="20273488"/>
            <a:ext cx="2524125" cy="2474913"/>
            <a:chOff x="2335614" y="3820290"/>
            <a:chExt cx="653239" cy="560864"/>
          </a:xfrm>
        </p:grpSpPr>
        <p:sp>
          <p:nvSpPr>
            <p:cNvPr id="507" name="Ellipse 506">
              <a:extLst>
                <a:ext uri="{FF2B5EF4-FFF2-40B4-BE49-F238E27FC236}">
                  <a16:creationId xmlns:a16="http://schemas.microsoft.com/office/drawing/2014/main" id="{A7852FF6-8717-463D-8C49-04FB8A8A4A69}"/>
                </a:ext>
              </a:extLst>
            </p:cNvPr>
            <p:cNvSpPr/>
            <p:nvPr/>
          </p:nvSpPr>
          <p:spPr bwMode="auto">
            <a:xfrm>
              <a:off x="2335614" y="3917291"/>
              <a:ext cx="653239" cy="463863"/>
            </a:xfrm>
            <a:prstGeom prst="ellipse">
              <a:avLst/>
            </a:prstGeom>
            <a:solidFill>
              <a:srgbClr val="FFC00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4280752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2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508" name="_effect" descr="C:\Users\marc.h\Desktop\Schatten-TEST.png">
              <a:extLst>
                <a:ext uri="{FF2B5EF4-FFF2-40B4-BE49-F238E27FC236}">
                  <a16:creationId xmlns:a16="http://schemas.microsoft.com/office/drawing/2014/main" id="{15992056-8163-486C-8C38-476852B686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441611" y="4131841"/>
              <a:ext cx="441244" cy="66196"/>
            </a:xfrm>
            <a:prstGeom prst="rect">
              <a:avLst/>
            </a:prstGeom>
            <a:noFill/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509" name="Gruppieren 96">
              <a:extLst>
                <a:ext uri="{FF2B5EF4-FFF2-40B4-BE49-F238E27FC236}">
                  <a16:creationId xmlns:a16="http://schemas.microsoft.com/office/drawing/2014/main" id="{B70E71E4-0A94-46E5-99B7-5FD4AA5A1CF9}"/>
                </a:ext>
              </a:extLst>
            </p:cNvPr>
            <p:cNvGrpSpPr/>
            <p:nvPr/>
          </p:nvGrpSpPr>
          <p:grpSpPr>
            <a:xfrm>
              <a:off x="2435114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548" name="Freeform 156">
                <a:extLst>
                  <a:ext uri="{FF2B5EF4-FFF2-40B4-BE49-F238E27FC236}">
                    <a16:creationId xmlns:a16="http://schemas.microsoft.com/office/drawing/2014/main" id="{16FF1371-F190-4758-98B9-9ECC4A55F0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49" name="Freeform 159">
                <a:extLst>
                  <a:ext uri="{FF2B5EF4-FFF2-40B4-BE49-F238E27FC236}">
                    <a16:creationId xmlns:a16="http://schemas.microsoft.com/office/drawing/2014/main" id="{E363005A-1B4A-4313-AA9B-1308DDF14D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0" name="Freeform 160">
                <a:extLst>
                  <a:ext uri="{FF2B5EF4-FFF2-40B4-BE49-F238E27FC236}">
                    <a16:creationId xmlns:a16="http://schemas.microsoft.com/office/drawing/2014/main" id="{2514A42B-0ACD-4705-B21A-81122153F4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1" name="Freeform 179">
                <a:extLst>
                  <a:ext uri="{FF2B5EF4-FFF2-40B4-BE49-F238E27FC236}">
                    <a16:creationId xmlns:a16="http://schemas.microsoft.com/office/drawing/2014/main" id="{C644BCA0-5421-4F4A-A5E7-3FB124F0D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2" name="Freeform 180">
                <a:extLst>
                  <a:ext uri="{FF2B5EF4-FFF2-40B4-BE49-F238E27FC236}">
                    <a16:creationId xmlns:a16="http://schemas.microsoft.com/office/drawing/2014/main" id="{91F386FF-FFC6-4948-A7A8-B111C3E9BA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3" name="Freeform 181">
                <a:extLst>
                  <a:ext uri="{FF2B5EF4-FFF2-40B4-BE49-F238E27FC236}">
                    <a16:creationId xmlns:a16="http://schemas.microsoft.com/office/drawing/2014/main" id="{7FE3FB56-5BF1-4455-A0FD-5A5C43AF54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4" name="Freeform 182">
                <a:extLst>
                  <a:ext uri="{FF2B5EF4-FFF2-40B4-BE49-F238E27FC236}">
                    <a16:creationId xmlns:a16="http://schemas.microsoft.com/office/drawing/2014/main" id="{DC84F6AD-09EA-4CCC-BCCE-5FD410A7B5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5" name="Freeform 183">
                <a:extLst>
                  <a:ext uri="{FF2B5EF4-FFF2-40B4-BE49-F238E27FC236}">
                    <a16:creationId xmlns:a16="http://schemas.microsoft.com/office/drawing/2014/main" id="{3B271E7B-13AC-4EC6-8A34-F98EEE5A66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6" name="Freeform 184">
                <a:extLst>
                  <a:ext uri="{FF2B5EF4-FFF2-40B4-BE49-F238E27FC236}">
                    <a16:creationId xmlns:a16="http://schemas.microsoft.com/office/drawing/2014/main" id="{3C7682A3-9765-4D39-A594-C6CB87EDA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7" name="Freeform 185">
                <a:extLst>
                  <a:ext uri="{FF2B5EF4-FFF2-40B4-BE49-F238E27FC236}">
                    <a16:creationId xmlns:a16="http://schemas.microsoft.com/office/drawing/2014/main" id="{BFAE8E54-78B0-4065-90AF-941471D39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8" name="Freeform 186">
                <a:extLst>
                  <a:ext uri="{FF2B5EF4-FFF2-40B4-BE49-F238E27FC236}">
                    <a16:creationId xmlns:a16="http://schemas.microsoft.com/office/drawing/2014/main" id="{D36A7C73-9B6C-496F-8035-DAA5CFFA4A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59" name="Freeform 187">
                <a:extLst>
                  <a:ext uri="{FF2B5EF4-FFF2-40B4-BE49-F238E27FC236}">
                    <a16:creationId xmlns:a16="http://schemas.microsoft.com/office/drawing/2014/main" id="{5CBCF681-CD08-48AD-A5E6-DD2D5D35D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0" name="Freeform 157">
                <a:extLst>
                  <a:ext uri="{FF2B5EF4-FFF2-40B4-BE49-F238E27FC236}">
                    <a16:creationId xmlns:a16="http://schemas.microsoft.com/office/drawing/2014/main" id="{3C31B363-4F31-4C3B-9066-6B3824D3F5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1" name="Freeform 158">
                <a:extLst>
                  <a:ext uri="{FF2B5EF4-FFF2-40B4-BE49-F238E27FC236}">
                    <a16:creationId xmlns:a16="http://schemas.microsoft.com/office/drawing/2014/main" id="{035A9B4D-F13A-450F-8BD5-69104BC30B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2" name="Freeform 161">
                <a:extLst>
                  <a:ext uri="{FF2B5EF4-FFF2-40B4-BE49-F238E27FC236}">
                    <a16:creationId xmlns:a16="http://schemas.microsoft.com/office/drawing/2014/main" id="{C911EA49-EDF2-41D5-98B3-A63867A08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3" name="Freeform 162">
                <a:extLst>
                  <a:ext uri="{FF2B5EF4-FFF2-40B4-BE49-F238E27FC236}">
                    <a16:creationId xmlns:a16="http://schemas.microsoft.com/office/drawing/2014/main" id="{313D0016-8CAD-461B-8B0D-BB4D3B3793E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4" name="Freeform 163">
                <a:extLst>
                  <a:ext uri="{FF2B5EF4-FFF2-40B4-BE49-F238E27FC236}">
                    <a16:creationId xmlns:a16="http://schemas.microsoft.com/office/drawing/2014/main" id="{EA9CC43B-63EA-4D01-AC35-94C08EC9FA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5" name="Freeform 164">
                <a:extLst>
                  <a:ext uri="{FF2B5EF4-FFF2-40B4-BE49-F238E27FC236}">
                    <a16:creationId xmlns:a16="http://schemas.microsoft.com/office/drawing/2014/main" id="{63A22686-23C8-4E6F-A4DE-ED450E7B3B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6" name="Freeform 165">
                <a:extLst>
                  <a:ext uri="{FF2B5EF4-FFF2-40B4-BE49-F238E27FC236}">
                    <a16:creationId xmlns:a16="http://schemas.microsoft.com/office/drawing/2014/main" id="{FE7B2352-2A99-4A06-9FFD-106DB1342E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7" name="Freeform 166">
                <a:extLst>
                  <a:ext uri="{FF2B5EF4-FFF2-40B4-BE49-F238E27FC236}">
                    <a16:creationId xmlns:a16="http://schemas.microsoft.com/office/drawing/2014/main" id="{4D4A10BE-79D5-48D7-9D22-C345889F8A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8" name="Freeform 167">
                <a:extLst>
                  <a:ext uri="{FF2B5EF4-FFF2-40B4-BE49-F238E27FC236}">
                    <a16:creationId xmlns:a16="http://schemas.microsoft.com/office/drawing/2014/main" id="{4E8D6FE9-2D6D-4798-B168-756BDA35F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69" name="Freeform 168">
                <a:extLst>
                  <a:ext uri="{FF2B5EF4-FFF2-40B4-BE49-F238E27FC236}">
                    <a16:creationId xmlns:a16="http://schemas.microsoft.com/office/drawing/2014/main" id="{D8D8C513-9138-4A70-BD92-D7B10E9598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0" name="Freeform 169">
                <a:extLst>
                  <a:ext uri="{FF2B5EF4-FFF2-40B4-BE49-F238E27FC236}">
                    <a16:creationId xmlns:a16="http://schemas.microsoft.com/office/drawing/2014/main" id="{8D74E7A7-031D-405E-815A-B27D55BCD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1" name="Freeform 170">
                <a:extLst>
                  <a:ext uri="{FF2B5EF4-FFF2-40B4-BE49-F238E27FC236}">
                    <a16:creationId xmlns:a16="http://schemas.microsoft.com/office/drawing/2014/main" id="{4181891F-204E-4078-AF53-4A25C6C30B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2" name="Freeform 171">
                <a:extLst>
                  <a:ext uri="{FF2B5EF4-FFF2-40B4-BE49-F238E27FC236}">
                    <a16:creationId xmlns:a16="http://schemas.microsoft.com/office/drawing/2014/main" id="{FCB6F60B-0F7A-4AD7-A8EF-2FAA262A53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3" name="Freeform 172">
                <a:extLst>
                  <a:ext uri="{FF2B5EF4-FFF2-40B4-BE49-F238E27FC236}">
                    <a16:creationId xmlns:a16="http://schemas.microsoft.com/office/drawing/2014/main" id="{3DCA2A10-2A3B-4C61-B0D6-1D1D615BF8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4" name="Freeform 173">
                <a:extLst>
                  <a:ext uri="{FF2B5EF4-FFF2-40B4-BE49-F238E27FC236}">
                    <a16:creationId xmlns:a16="http://schemas.microsoft.com/office/drawing/2014/main" id="{0406E475-91C3-41C9-A090-3F2C670E6E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5" name="Freeform 174">
                <a:extLst>
                  <a:ext uri="{FF2B5EF4-FFF2-40B4-BE49-F238E27FC236}">
                    <a16:creationId xmlns:a16="http://schemas.microsoft.com/office/drawing/2014/main" id="{48944632-4335-4AF9-BDBB-F76A10DC8A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6" name="Freeform 175">
                <a:extLst>
                  <a:ext uri="{FF2B5EF4-FFF2-40B4-BE49-F238E27FC236}">
                    <a16:creationId xmlns:a16="http://schemas.microsoft.com/office/drawing/2014/main" id="{F559CCC1-76D7-4D02-A675-C9C7110398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7" name="Freeform 176">
                <a:extLst>
                  <a:ext uri="{FF2B5EF4-FFF2-40B4-BE49-F238E27FC236}">
                    <a16:creationId xmlns:a16="http://schemas.microsoft.com/office/drawing/2014/main" id="{958687CA-5165-4D16-8D4E-51F3690672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8" name="Freeform 177">
                <a:extLst>
                  <a:ext uri="{FF2B5EF4-FFF2-40B4-BE49-F238E27FC236}">
                    <a16:creationId xmlns:a16="http://schemas.microsoft.com/office/drawing/2014/main" id="{2C444022-5835-48EC-A7C7-DEBCEEC733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79" name="Freeform 178">
                <a:extLst>
                  <a:ext uri="{FF2B5EF4-FFF2-40B4-BE49-F238E27FC236}">
                    <a16:creationId xmlns:a16="http://schemas.microsoft.com/office/drawing/2014/main" id="{25E6A2E9-2AD5-4F62-9E2F-86A3E8B758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80" name="Freeform 188">
                <a:extLst>
                  <a:ext uri="{FF2B5EF4-FFF2-40B4-BE49-F238E27FC236}">
                    <a16:creationId xmlns:a16="http://schemas.microsoft.com/office/drawing/2014/main" id="{2CF8AE74-B1BE-4798-A0FA-16A6EDAB9C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81" name="Freeform 103">
                <a:extLst>
                  <a:ext uri="{FF2B5EF4-FFF2-40B4-BE49-F238E27FC236}">
                    <a16:creationId xmlns:a16="http://schemas.microsoft.com/office/drawing/2014/main" id="{78B2BECB-878A-4BAA-9B16-3F14CC2188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82" name="Freeform 104">
                <a:extLst>
                  <a:ext uri="{FF2B5EF4-FFF2-40B4-BE49-F238E27FC236}">
                    <a16:creationId xmlns:a16="http://schemas.microsoft.com/office/drawing/2014/main" id="{E270DF9F-9A9A-4A02-8421-40E1540C2E2A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510" name="AutoShape 25">
              <a:extLst>
                <a:ext uri="{FF2B5EF4-FFF2-40B4-BE49-F238E27FC236}">
                  <a16:creationId xmlns:a16="http://schemas.microsoft.com/office/drawing/2014/main" id="{9CDC6BBB-3E62-4F7F-B15C-C52BD5C2C12E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537748" y="3836479"/>
              <a:ext cx="158585" cy="327740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11" name="AutoShape 22">
              <a:extLst>
                <a:ext uri="{FF2B5EF4-FFF2-40B4-BE49-F238E27FC236}">
                  <a16:creationId xmlns:a16="http://schemas.microsoft.com/office/drawing/2014/main" id="{F533460A-CE6A-42B8-8B0C-662990E411D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642513" y="3820290"/>
              <a:ext cx="140097" cy="340332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512" name="Gruppieren 281">
              <a:extLst>
                <a:ext uri="{FF2B5EF4-FFF2-40B4-BE49-F238E27FC236}">
                  <a16:creationId xmlns:a16="http://schemas.microsoft.com/office/drawing/2014/main" id="{69F9D463-FC0F-482C-B0FD-A904B77AB04A}"/>
                </a:ext>
              </a:extLst>
            </p:cNvPr>
            <p:cNvGrpSpPr/>
            <p:nvPr/>
          </p:nvGrpSpPr>
          <p:grpSpPr>
            <a:xfrm>
              <a:off x="2739987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513" name="Freeform 156">
                <a:extLst>
                  <a:ext uri="{FF2B5EF4-FFF2-40B4-BE49-F238E27FC236}">
                    <a16:creationId xmlns:a16="http://schemas.microsoft.com/office/drawing/2014/main" id="{5F640BA5-3ECE-4736-995E-ABD1FB57F28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4" name="Freeform 159">
                <a:extLst>
                  <a:ext uri="{FF2B5EF4-FFF2-40B4-BE49-F238E27FC236}">
                    <a16:creationId xmlns:a16="http://schemas.microsoft.com/office/drawing/2014/main" id="{4300B925-9319-48BF-955E-7FF0E46200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5" name="Freeform 160">
                <a:extLst>
                  <a:ext uri="{FF2B5EF4-FFF2-40B4-BE49-F238E27FC236}">
                    <a16:creationId xmlns:a16="http://schemas.microsoft.com/office/drawing/2014/main" id="{54CF97D2-B499-405C-AE95-EEB5CE58A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6" name="Freeform 179">
                <a:extLst>
                  <a:ext uri="{FF2B5EF4-FFF2-40B4-BE49-F238E27FC236}">
                    <a16:creationId xmlns:a16="http://schemas.microsoft.com/office/drawing/2014/main" id="{2174692F-E26C-494D-B7F7-293013D6E5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7" name="Freeform 180">
                <a:extLst>
                  <a:ext uri="{FF2B5EF4-FFF2-40B4-BE49-F238E27FC236}">
                    <a16:creationId xmlns:a16="http://schemas.microsoft.com/office/drawing/2014/main" id="{A7AEE2A0-1034-407C-995B-555CAE526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8" name="Freeform 181">
                <a:extLst>
                  <a:ext uri="{FF2B5EF4-FFF2-40B4-BE49-F238E27FC236}">
                    <a16:creationId xmlns:a16="http://schemas.microsoft.com/office/drawing/2014/main" id="{8E655874-C088-4E86-BDAA-4FE491247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9" name="Freeform 182">
                <a:extLst>
                  <a:ext uri="{FF2B5EF4-FFF2-40B4-BE49-F238E27FC236}">
                    <a16:creationId xmlns:a16="http://schemas.microsoft.com/office/drawing/2014/main" id="{BED6AFAC-484D-4491-AB15-FB3135E0ED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0" name="Freeform 183">
                <a:extLst>
                  <a:ext uri="{FF2B5EF4-FFF2-40B4-BE49-F238E27FC236}">
                    <a16:creationId xmlns:a16="http://schemas.microsoft.com/office/drawing/2014/main" id="{E95F4FC4-98B6-4E5B-955E-B4AB1F94E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1" name="Freeform 184">
                <a:extLst>
                  <a:ext uri="{FF2B5EF4-FFF2-40B4-BE49-F238E27FC236}">
                    <a16:creationId xmlns:a16="http://schemas.microsoft.com/office/drawing/2014/main" id="{AC42B480-2123-48FA-B934-E798620EC5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2" name="Freeform 185">
                <a:extLst>
                  <a:ext uri="{FF2B5EF4-FFF2-40B4-BE49-F238E27FC236}">
                    <a16:creationId xmlns:a16="http://schemas.microsoft.com/office/drawing/2014/main" id="{175260A9-4775-4364-AD30-6A2641EDBF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3" name="Freeform 186">
                <a:extLst>
                  <a:ext uri="{FF2B5EF4-FFF2-40B4-BE49-F238E27FC236}">
                    <a16:creationId xmlns:a16="http://schemas.microsoft.com/office/drawing/2014/main" id="{719B6A22-E8A5-4B2C-A782-B20B1DE06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4" name="Freeform 187">
                <a:extLst>
                  <a:ext uri="{FF2B5EF4-FFF2-40B4-BE49-F238E27FC236}">
                    <a16:creationId xmlns:a16="http://schemas.microsoft.com/office/drawing/2014/main" id="{88B21E62-1016-44C3-9474-B6BC31DEAE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5" name="Freeform 157">
                <a:extLst>
                  <a:ext uri="{FF2B5EF4-FFF2-40B4-BE49-F238E27FC236}">
                    <a16:creationId xmlns:a16="http://schemas.microsoft.com/office/drawing/2014/main" id="{9B06D8FD-C62F-4986-B263-C30742E1C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6" name="Freeform 158">
                <a:extLst>
                  <a:ext uri="{FF2B5EF4-FFF2-40B4-BE49-F238E27FC236}">
                    <a16:creationId xmlns:a16="http://schemas.microsoft.com/office/drawing/2014/main" id="{5ABB49AF-5DB6-4354-880A-45AEACEC05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7" name="Freeform 161">
                <a:extLst>
                  <a:ext uri="{FF2B5EF4-FFF2-40B4-BE49-F238E27FC236}">
                    <a16:creationId xmlns:a16="http://schemas.microsoft.com/office/drawing/2014/main" id="{D1FEE705-97AD-4D86-A8DD-6784A9D504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8" name="Freeform 162">
                <a:extLst>
                  <a:ext uri="{FF2B5EF4-FFF2-40B4-BE49-F238E27FC236}">
                    <a16:creationId xmlns:a16="http://schemas.microsoft.com/office/drawing/2014/main" id="{F2869093-7335-4077-BAA8-B92E5B2F4A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9" name="Freeform 163">
                <a:extLst>
                  <a:ext uri="{FF2B5EF4-FFF2-40B4-BE49-F238E27FC236}">
                    <a16:creationId xmlns:a16="http://schemas.microsoft.com/office/drawing/2014/main" id="{1CA78E69-0B95-4E82-8F4C-1F39FEAECF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0" name="Freeform 164">
                <a:extLst>
                  <a:ext uri="{FF2B5EF4-FFF2-40B4-BE49-F238E27FC236}">
                    <a16:creationId xmlns:a16="http://schemas.microsoft.com/office/drawing/2014/main" id="{2C799CA4-40FC-4ECE-8FC3-68393F536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1" name="Freeform 165">
                <a:extLst>
                  <a:ext uri="{FF2B5EF4-FFF2-40B4-BE49-F238E27FC236}">
                    <a16:creationId xmlns:a16="http://schemas.microsoft.com/office/drawing/2014/main" id="{51CD1289-4FDF-4407-A670-5100520FEC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2" name="Freeform 166">
                <a:extLst>
                  <a:ext uri="{FF2B5EF4-FFF2-40B4-BE49-F238E27FC236}">
                    <a16:creationId xmlns:a16="http://schemas.microsoft.com/office/drawing/2014/main" id="{0DA8566E-515E-4FA2-B89F-6EF7EE110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3" name="Freeform 167">
                <a:extLst>
                  <a:ext uri="{FF2B5EF4-FFF2-40B4-BE49-F238E27FC236}">
                    <a16:creationId xmlns:a16="http://schemas.microsoft.com/office/drawing/2014/main" id="{839D4F4A-A8ED-42B9-8376-004A3B9405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4" name="Freeform 168">
                <a:extLst>
                  <a:ext uri="{FF2B5EF4-FFF2-40B4-BE49-F238E27FC236}">
                    <a16:creationId xmlns:a16="http://schemas.microsoft.com/office/drawing/2014/main" id="{B3870913-D6AD-445A-AD48-B60D9E1EB1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5" name="Freeform 169">
                <a:extLst>
                  <a:ext uri="{FF2B5EF4-FFF2-40B4-BE49-F238E27FC236}">
                    <a16:creationId xmlns:a16="http://schemas.microsoft.com/office/drawing/2014/main" id="{EF72BCFE-4FF8-464E-A99C-A8990B20D1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6" name="Freeform 170">
                <a:extLst>
                  <a:ext uri="{FF2B5EF4-FFF2-40B4-BE49-F238E27FC236}">
                    <a16:creationId xmlns:a16="http://schemas.microsoft.com/office/drawing/2014/main" id="{B49C017B-9E28-44C3-B873-6838452931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7" name="Freeform 171">
                <a:extLst>
                  <a:ext uri="{FF2B5EF4-FFF2-40B4-BE49-F238E27FC236}">
                    <a16:creationId xmlns:a16="http://schemas.microsoft.com/office/drawing/2014/main" id="{3B0D1983-6E11-4D15-8294-439D0430CF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8" name="Freeform 172">
                <a:extLst>
                  <a:ext uri="{FF2B5EF4-FFF2-40B4-BE49-F238E27FC236}">
                    <a16:creationId xmlns:a16="http://schemas.microsoft.com/office/drawing/2014/main" id="{7C4E044A-7BD1-4043-A434-B55E839D73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39" name="Freeform 173">
                <a:extLst>
                  <a:ext uri="{FF2B5EF4-FFF2-40B4-BE49-F238E27FC236}">
                    <a16:creationId xmlns:a16="http://schemas.microsoft.com/office/drawing/2014/main" id="{5C41C23C-BB07-4696-A78E-9511406578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40" name="Freeform 174">
                <a:extLst>
                  <a:ext uri="{FF2B5EF4-FFF2-40B4-BE49-F238E27FC236}">
                    <a16:creationId xmlns:a16="http://schemas.microsoft.com/office/drawing/2014/main" id="{71D45640-7206-4B01-B9CF-E4E116146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41" name="Freeform 175">
                <a:extLst>
                  <a:ext uri="{FF2B5EF4-FFF2-40B4-BE49-F238E27FC236}">
                    <a16:creationId xmlns:a16="http://schemas.microsoft.com/office/drawing/2014/main" id="{BECCB289-150F-44A0-959C-3715D800EF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42" name="Freeform 176">
                <a:extLst>
                  <a:ext uri="{FF2B5EF4-FFF2-40B4-BE49-F238E27FC236}">
                    <a16:creationId xmlns:a16="http://schemas.microsoft.com/office/drawing/2014/main" id="{35CC5659-DC8F-4462-9C1E-704D0B4979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43" name="Freeform 177">
                <a:extLst>
                  <a:ext uri="{FF2B5EF4-FFF2-40B4-BE49-F238E27FC236}">
                    <a16:creationId xmlns:a16="http://schemas.microsoft.com/office/drawing/2014/main" id="{39C3A239-B0E6-4BFD-9D1D-264926EB54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44" name="Freeform 178">
                <a:extLst>
                  <a:ext uri="{FF2B5EF4-FFF2-40B4-BE49-F238E27FC236}">
                    <a16:creationId xmlns:a16="http://schemas.microsoft.com/office/drawing/2014/main" id="{50225882-BE9E-4881-9AF7-6951993CE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45" name="Freeform 188">
                <a:extLst>
                  <a:ext uri="{FF2B5EF4-FFF2-40B4-BE49-F238E27FC236}">
                    <a16:creationId xmlns:a16="http://schemas.microsoft.com/office/drawing/2014/main" id="{24D9B877-6A5D-400C-9769-CDF847816B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46" name="Freeform 103">
                <a:extLst>
                  <a:ext uri="{FF2B5EF4-FFF2-40B4-BE49-F238E27FC236}">
                    <a16:creationId xmlns:a16="http://schemas.microsoft.com/office/drawing/2014/main" id="{64AB1799-AF2B-4717-AB86-C14B969FE8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47" name="Freeform 104">
                <a:extLst>
                  <a:ext uri="{FF2B5EF4-FFF2-40B4-BE49-F238E27FC236}">
                    <a16:creationId xmlns:a16="http://schemas.microsoft.com/office/drawing/2014/main" id="{2391D412-6160-4A54-BC77-09A04974B312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588" name="ZoneTexte 587">
            <a:extLst>
              <a:ext uri="{FF2B5EF4-FFF2-40B4-BE49-F238E27FC236}">
                <a16:creationId xmlns:a16="http://schemas.microsoft.com/office/drawing/2014/main" id="{C5242897-B918-4E14-9F1F-1D4B30659FA6}"/>
              </a:ext>
            </a:extLst>
          </p:cNvPr>
          <p:cNvSpPr txBox="1"/>
          <p:nvPr/>
        </p:nvSpPr>
        <p:spPr>
          <a:xfrm>
            <a:off x="29049537" y="24016813"/>
            <a:ext cx="9818688" cy="704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SOLUTION IMPLEMENTATION</a:t>
            </a:r>
          </a:p>
        </p:txBody>
      </p:sp>
      <p:sp>
        <p:nvSpPr>
          <p:cNvPr id="589" name="Rectangle 588">
            <a:extLst>
              <a:ext uri="{FF2B5EF4-FFF2-40B4-BE49-F238E27FC236}">
                <a16:creationId xmlns:a16="http://schemas.microsoft.com/office/drawing/2014/main" id="{2EC04ED5-D925-4403-B910-F4957DDDA5F0}"/>
              </a:ext>
            </a:extLst>
          </p:cNvPr>
          <p:cNvSpPr/>
          <p:nvPr/>
        </p:nvSpPr>
        <p:spPr>
          <a:xfrm>
            <a:off x="30405262" y="24543863"/>
            <a:ext cx="7439025" cy="23193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Functional integration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CATALOG KNOWLEDGE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GAP ANALYSIS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COMPONENTS REQUIREMENTS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CONFIGURATION</a:t>
            </a:r>
          </a:p>
        </p:txBody>
      </p:sp>
      <p:grpSp>
        <p:nvGrpSpPr>
          <p:cNvPr id="6217" name="Groupe 597">
            <a:extLst>
              <a:ext uri="{FF2B5EF4-FFF2-40B4-BE49-F238E27FC236}">
                <a16:creationId xmlns:a16="http://schemas.microsoft.com/office/drawing/2014/main" id="{77A052FA-FB29-41B6-B33A-1FD47264495E}"/>
              </a:ext>
            </a:extLst>
          </p:cNvPr>
          <p:cNvGrpSpPr>
            <a:grpSpLocks/>
          </p:cNvGrpSpPr>
          <p:nvPr/>
        </p:nvGrpSpPr>
        <p:grpSpPr bwMode="auto">
          <a:xfrm>
            <a:off x="32291212" y="1880713"/>
            <a:ext cx="2752725" cy="2506663"/>
            <a:chOff x="2017429" y="744535"/>
            <a:chExt cx="653239" cy="574556"/>
          </a:xfrm>
        </p:grpSpPr>
        <p:sp>
          <p:nvSpPr>
            <p:cNvPr id="599" name="Ellipse 598">
              <a:extLst>
                <a:ext uri="{FF2B5EF4-FFF2-40B4-BE49-F238E27FC236}">
                  <a16:creationId xmlns:a16="http://schemas.microsoft.com/office/drawing/2014/main" id="{88047BFB-07DB-4430-B80C-06351D1217F4}"/>
                </a:ext>
              </a:extLst>
            </p:cNvPr>
            <p:cNvSpPr/>
            <p:nvPr/>
          </p:nvSpPr>
          <p:spPr bwMode="auto">
            <a:xfrm>
              <a:off x="2017429" y="855228"/>
              <a:ext cx="653239" cy="463863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4280752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2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600" name="_effect" descr="C:\Users\marc.h\Desktop\Schatten-TEST.png">
              <a:extLst>
                <a:ext uri="{FF2B5EF4-FFF2-40B4-BE49-F238E27FC236}">
                  <a16:creationId xmlns:a16="http://schemas.microsoft.com/office/drawing/2014/main" id="{DE421ADF-09D9-4461-AAF3-6573B1DE46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114624" y="1056011"/>
              <a:ext cx="441520" cy="66225"/>
            </a:xfrm>
            <a:prstGeom prst="rect">
              <a:avLst/>
            </a:prstGeom>
            <a:noFill/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601" name="Gruppieren 96">
              <a:extLst>
                <a:ext uri="{FF2B5EF4-FFF2-40B4-BE49-F238E27FC236}">
                  <a16:creationId xmlns:a16="http://schemas.microsoft.com/office/drawing/2014/main" id="{43B6D06C-7236-4FFA-85A2-1E746A66B68C}"/>
                </a:ext>
              </a:extLst>
            </p:cNvPr>
            <p:cNvGrpSpPr/>
            <p:nvPr/>
          </p:nvGrpSpPr>
          <p:grpSpPr>
            <a:xfrm>
              <a:off x="2108167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640" name="Freeform 156">
                <a:extLst>
                  <a:ext uri="{FF2B5EF4-FFF2-40B4-BE49-F238E27FC236}">
                    <a16:creationId xmlns:a16="http://schemas.microsoft.com/office/drawing/2014/main" id="{6A0BABC7-1F92-4036-87C9-335A233D8D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41" name="Freeform 159">
                <a:extLst>
                  <a:ext uri="{FF2B5EF4-FFF2-40B4-BE49-F238E27FC236}">
                    <a16:creationId xmlns:a16="http://schemas.microsoft.com/office/drawing/2014/main" id="{FCDBC202-C3A7-4E89-9A5D-B48F20F348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42" name="Freeform 160">
                <a:extLst>
                  <a:ext uri="{FF2B5EF4-FFF2-40B4-BE49-F238E27FC236}">
                    <a16:creationId xmlns:a16="http://schemas.microsoft.com/office/drawing/2014/main" id="{A76F4C91-3341-44B3-95A2-38CCD4AECB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43" name="Freeform 179">
                <a:extLst>
                  <a:ext uri="{FF2B5EF4-FFF2-40B4-BE49-F238E27FC236}">
                    <a16:creationId xmlns:a16="http://schemas.microsoft.com/office/drawing/2014/main" id="{9653485A-C9A8-4F8C-86C2-EC0D1BDC3D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44" name="Freeform 180">
                <a:extLst>
                  <a:ext uri="{FF2B5EF4-FFF2-40B4-BE49-F238E27FC236}">
                    <a16:creationId xmlns:a16="http://schemas.microsoft.com/office/drawing/2014/main" id="{912432F8-7314-4BE2-80AA-CC3DCABE7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45" name="Freeform 181">
                <a:extLst>
                  <a:ext uri="{FF2B5EF4-FFF2-40B4-BE49-F238E27FC236}">
                    <a16:creationId xmlns:a16="http://schemas.microsoft.com/office/drawing/2014/main" id="{05E5587E-F4E6-486A-AAC6-8D0D4ABFD9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46" name="Freeform 182">
                <a:extLst>
                  <a:ext uri="{FF2B5EF4-FFF2-40B4-BE49-F238E27FC236}">
                    <a16:creationId xmlns:a16="http://schemas.microsoft.com/office/drawing/2014/main" id="{17E71801-D12F-4781-AA07-FA9DF2E1B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47" name="Freeform 183">
                <a:extLst>
                  <a:ext uri="{FF2B5EF4-FFF2-40B4-BE49-F238E27FC236}">
                    <a16:creationId xmlns:a16="http://schemas.microsoft.com/office/drawing/2014/main" id="{B70076BD-044A-4BED-8F6E-5EFBC1B7AB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48" name="Freeform 184">
                <a:extLst>
                  <a:ext uri="{FF2B5EF4-FFF2-40B4-BE49-F238E27FC236}">
                    <a16:creationId xmlns:a16="http://schemas.microsoft.com/office/drawing/2014/main" id="{3C24C870-3585-410D-A10B-C9CECB62B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49" name="Freeform 185">
                <a:extLst>
                  <a:ext uri="{FF2B5EF4-FFF2-40B4-BE49-F238E27FC236}">
                    <a16:creationId xmlns:a16="http://schemas.microsoft.com/office/drawing/2014/main" id="{98192BD7-BBC1-4CDA-A21F-664070E69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0" name="Freeform 186">
                <a:extLst>
                  <a:ext uri="{FF2B5EF4-FFF2-40B4-BE49-F238E27FC236}">
                    <a16:creationId xmlns:a16="http://schemas.microsoft.com/office/drawing/2014/main" id="{59C55637-7165-4F4F-9473-132D1305C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1" name="Freeform 187">
                <a:extLst>
                  <a:ext uri="{FF2B5EF4-FFF2-40B4-BE49-F238E27FC236}">
                    <a16:creationId xmlns:a16="http://schemas.microsoft.com/office/drawing/2014/main" id="{7F8EE44F-BE7C-4227-9545-0B869A9A8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2" name="Freeform 157">
                <a:extLst>
                  <a:ext uri="{FF2B5EF4-FFF2-40B4-BE49-F238E27FC236}">
                    <a16:creationId xmlns:a16="http://schemas.microsoft.com/office/drawing/2014/main" id="{AA8EE182-24DA-4308-8B66-D6DE7FFC45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3" name="Freeform 158">
                <a:extLst>
                  <a:ext uri="{FF2B5EF4-FFF2-40B4-BE49-F238E27FC236}">
                    <a16:creationId xmlns:a16="http://schemas.microsoft.com/office/drawing/2014/main" id="{3469E493-4180-44B3-BCD1-A39FCC9E26E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4" name="Freeform 161">
                <a:extLst>
                  <a:ext uri="{FF2B5EF4-FFF2-40B4-BE49-F238E27FC236}">
                    <a16:creationId xmlns:a16="http://schemas.microsoft.com/office/drawing/2014/main" id="{4AB0A470-C7F7-4D91-AD86-685E24A87D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5" name="Freeform 162">
                <a:extLst>
                  <a:ext uri="{FF2B5EF4-FFF2-40B4-BE49-F238E27FC236}">
                    <a16:creationId xmlns:a16="http://schemas.microsoft.com/office/drawing/2014/main" id="{84066834-861D-40C5-939E-6E6C5393CF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6" name="Freeform 163">
                <a:extLst>
                  <a:ext uri="{FF2B5EF4-FFF2-40B4-BE49-F238E27FC236}">
                    <a16:creationId xmlns:a16="http://schemas.microsoft.com/office/drawing/2014/main" id="{18C7D0D9-6B3A-4C8F-9CF1-87229D62B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7" name="Freeform 164">
                <a:extLst>
                  <a:ext uri="{FF2B5EF4-FFF2-40B4-BE49-F238E27FC236}">
                    <a16:creationId xmlns:a16="http://schemas.microsoft.com/office/drawing/2014/main" id="{E3A8DDB0-A910-40B1-9FF6-84C9F13E71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8" name="Freeform 165">
                <a:extLst>
                  <a:ext uri="{FF2B5EF4-FFF2-40B4-BE49-F238E27FC236}">
                    <a16:creationId xmlns:a16="http://schemas.microsoft.com/office/drawing/2014/main" id="{E8AB418A-1B8E-4268-8F9D-86FA28810F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59" name="Freeform 166">
                <a:extLst>
                  <a:ext uri="{FF2B5EF4-FFF2-40B4-BE49-F238E27FC236}">
                    <a16:creationId xmlns:a16="http://schemas.microsoft.com/office/drawing/2014/main" id="{582AF44F-77C9-45D6-A63D-E6174945F3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0" name="Freeform 167">
                <a:extLst>
                  <a:ext uri="{FF2B5EF4-FFF2-40B4-BE49-F238E27FC236}">
                    <a16:creationId xmlns:a16="http://schemas.microsoft.com/office/drawing/2014/main" id="{D56DAD8B-49FC-4FE9-A9B3-331D4A5BA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1" name="Freeform 168">
                <a:extLst>
                  <a:ext uri="{FF2B5EF4-FFF2-40B4-BE49-F238E27FC236}">
                    <a16:creationId xmlns:a16="http://schemas.microsoft.com/office/drawing/2014/main" id="{DB18FA6B-6989-4DBE-B9B7-E996F1711D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2" name="Freeform 169">
                <a:extLst>
                  <a:ext uri="{FF2B5EF4-FFF2-40B4-BE49-F238E27FC236}">
                    <a16:creationId xmlns:a16="http://schemas.microsoft.com/office/drawing/2014/main" id="{F6236EE1-997F-48A7-9B19-4517D67CA1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3" name="Freeform 170">
                <a:extLst>
                  <a:ext uri="{FF2B5EF4-FFF2-40B4-BE49-F238E27FC236}">
                    <a16:creationId xmlns:a16="http://schemas.microsoft.com/office/drawing/2014/main" id="{0C80D9C6-0E0F-48A3-A7D7-CE23E32C1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4" name="Freeform 171">
                <a:extLst>
                  <a:ext uri="{FF2B5EF4-FFF2-40B4-BE49-F238E27FC236}">
                    <a16:creationId xmlns:a16="http://schemas.microsoft.com/office/drawing/2014/main" id="{203F09B6-D68B-4B2D-A0AF-C2972FBAF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5" name="Freeform 172">
                <a:extLst>
                  <a:ext uri="{FF2B5EF4-FFF2-40B4-BE49-F238E27FC236}">
                    <a16:creationId xmlns:a16="http://schemas.microsoft.com/office/drawing/2014/main" id="{8FE80603-6CDA-4620-A3AB-A099300971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6" name="Freeform 173">
                <a:extLst>
                  <a:ext uri="{FF2B5EF4-FFF2-40B4-BE49-F238E27FC236}">
                    <a16:creationId xmlns:a16="http://schemas.microsoft.com/office/drawing/2014/main" id="{5CE15220-61D9-463E-B92B-C2DE6245AD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7" name="Freeform 174">
                <a:extLst>
                  <a:ext uri="{FF2B5EF4-FFF2-40B4-BE49-F238E27FC236}">
                    <a16:creationId xmlns:a16="http://schemas.microsoft.com/office/drawing/2014/main" id="{AC824366-BE48-48F4-91B2-C947F55A4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8" name="Freeform 175">
                <a:extLst>
                  <a:ext uri="{FF2B5EF4-FFF2-40B4-BE49-F238E27FC236}">
                    <a16:creationId xmlns:a16="http://schemas.microsoft.com/office/drawing/2014/main" id="{607B296D-6F62-462E-86B0-599B8CCB48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9" name="Freeform 176">
                <a:extLst>
                  <a:ext uri="{FF2B5EF4-FFF2-40B4-BE49-F238E27FC236}">
                    <a16:creationId xmlns:a16="http://schemas.microsoft.com/office/drawing/2014/main" id="{53FE0E18-6CE9-4BAC-B1F0-04E32D72F3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70" name="Freeform 177">
                <a:extLst>
                  <a:ext uri="{FF2B5EF4-FFF2-40B4-BE49-F238E27FC236}">
                    <a16:creationId xmlns:a16="http://schemas.microsoft.com/office/drawing/2014/main" id="{B03D04BA-1D6B-4DBD-9C42-2CC95419BC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71" name="Freeform 178">
                <a:extLst>
                  <a:ext uri="{FF2B5EF4-FFF2-40B4-BE49-F238E27FC236}">
                    <a16:creationId xmlns:a16="http://schemas.microsoft.com/office/drawing/2014/main" id="{BA79DBD5-6FB8-4365-9072-E34688FDB8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72" name="Freeform 188">
                <a:extLst>
                  <a:ext uri="{FF2B5EF4-FFF2-40B4-BE49-F238E27FC236}">
                    <a16:creationId xmlns:a16="http://schemas.microsoft.com/office/drawing/2014/main" id="{816F6A5E-72BC-4219-8C8F-11BC26066B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73" name="Freeform 103">
                <a:extLst>
                  <a:ext uri="{FF2B5EF4-FFF2-40B4-BE49-F238E27FC236}">
                    <a16:creationId xmlns:a16="http://schemas.microsoft.com/office/drawing/2014/main" id="{76B0D58E-8624-4489-9245-16C272481B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74" name="Freeform 104">
                <a:extLst>
                  <a:ext uri="{FF2B5EF4-FFF2-40B4-BE49-F238E27FC236}">
                    <a16:creationId xmlns:a16="http://schemas.microsoft.com/office/drawing/2014/main" id="{7519F371-555E-4E9B-BD81-AE18EBE9C27C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602" name="AutoShape 25">
              <a:extLst>
                <a:ext uri="{FF2B5EF4-FFF2-40B4-BE49-F238E27FC236}">
                  <a16:creationId xmlns:a16="http://schemas.microsoft.com/office/drawing/2014/main" id="{E49C4872-EE98-410A-B4FC-7F6D5CF7FD48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211065" y="760909"/>
              <a:ext cx="158224" cy="327486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03" name="AutoShape 22">
              <a:extLst>
                <a:ext uri="{FF2B5EF4-FFF2-40B4-BE49-F238E27FC236}">
                  <a16:creationId xmlns:a16="http://schemas.microsoft.com/office/drawing/2014/main" id="{ABEF1534-B8E9-4EFC-A940-86A8E15A816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15794" y="744535"/>
              <a:ext cx="139765" cy="340222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752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604" name="Gruppieren 281">
              <a:extLst>
                <a:ext uri="{FF2B5EF4-FFF2-40B4-BE49-F238E27FC236}">
                  <a16:creationId xmlns:a16="http://schemas.microsoft.com/office/drawing/2014/main" id="{BBF5D62C-92CB-4F20-BB38-AFD9F1EE1EF4}"/>
                </a:ext>
              </a:extLst>
            </p:cNvPr>
            <p:cNvGrpSpPr/>
            <p:nvPr/>
          </p:nvGrpSpPr>
          <p:grpSpPr>
            <a:xfrm>
              <a:off x="2413040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605" name="Freeform 156">
                <a:extLst>
                  <a:ext uri="{FF2B5EF4-FFF2-40B4-BE49-F238E27FC236}">
                    <a16:creationId xmlns:a16="http://schemas.microsoft.com/office/drawing/2014/main" id="{08922223-3064-48F0-8FEA-50AA1B751E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06" name="Freeform 159">
                <a:extLst>
                  <a:ext uri="{FF2B5EF4-FFF2-40B4-BE49-F238E27FC236}">
                    <a16:creationId xmlns:a16="http://schemas.microsoft.com/office/drawing/2014/main" id="{BE7F0460-9D90-47EA-B079-49CCAC870F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07" name="Freeform 160">
                <a:extLst>
                  <a:ext uri="{FF2B5EF4-FFF2-40B4-BE49-F238E27FC236}">
                    <a16:creationId xmlns:a16="http://schemas.microsoft.com/office/drawing/2014/main" id="{49A6D62B-8229-4409-A1F4-C46FC20E7B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08" name="Freeform 179">
                <a:extLst>
                  <a:ext uri="{FF2B5EF4-FFF2-40B4-BE49-F238E27FC236}">
                    <a16:creationId xmlns:a16="http://schemas.microsoft.com/office/drawing/2014/main" id="{2BE9FF65-0AD3-4FAA-98EC-67ADDB5909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09" name="Freeform 180">
                <a:extLst>
                  <a:ext uri="{FF2B5EF4-FFF2-40B4-BE49-F238E27FC236}">
                    <a16:creationId xmlns:a16="http://schemas.microsoft.com/office/drawing/2014/main" id="{36E646C7-4876-4BC6-BAFB-36DD8ABC1C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0" name="Freeform 181">
                <a:extLst>
                  <a:ext uri="{FF2B5EF4-FFF2-40B4-BE49-F238E27FC236}">
                    <a16:creationId xmlns:a16="http://schemas.microsoft.com/office/drawing/2014/main" id="{20F5FBA6-A430-41F5-AD36-50123712F3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1" name="Freeform 182">
                <a:extLst>
                  <a:ext uri="{FF2B5EF4-FFF2-40B4-BE49-F238E27FC236}">
                    <a16:creationId xmlns:a16="http://schemas.microsoft.com/office/drawing/2014/main" id="{AFFC8D56-8E81-4DB7-9711-C5CB04661E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2" name="Freeform 183">
                <a:extLst>
                  <a:ext uri="{FF2B5EF4-FFF2-40B4-BE49-F238E27FC236}">
                    <a16:creationId xmlns:a16="http://schemas.microsoft.com/office/drawing/2014/main" id="{F7B2C478-D9FB-46B1-A4DD-20765C29AF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3" name="Freeform 184">
                <a:extLst>
                  <a:ext uri="{FF2B5EF4-FFF2-40B4-BE49-F238E27FC236}">
                    <a16:creationId xmlns:a16="http://schemas.microsoft.com/office/drawing/2014/main" id="{09540C02-439B-4C9C-B06E-3FE3E73D12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4" name="Freeform 185">
                <a:extLst>
                  <a:ext uri="{FF2B5EF4-FFF2-40B4-BE49-F238E27FC236}">
                    <a16:creationId xmlns:a16="http://schemas.microsoft.com/office/drawing/2014/main" id="{9999D37E-0B7A-49BE-9C05-7A4F9A674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5" name="Freeform 186">
                <a:extLst>
                  <a:ext uri="{FF2B5EF4-FFF2-40B4-BE49-F238E27FC236}">
                    <a16:creationId xmlns:a16="http://schemas.microsoft.com/office/drawing/2014/main" id="{3003F8A0-4E21-4653-850C-D1B104FADF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6" name="Freeform 187">
                <a:extLst>
                  <a:ext uri="{FF2B5EF4-FFF2-40B4-BE49-F238E27FC236}">
                    <a16:creationId xmlns:a16="http://schemas.microsoft.com/office/drawing/2014/main" id="{BC5A2445-9825-4969-9C22-6AF04C2C0D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7" name="Freeform 157">
                <a:extLst>
                  <a:ext uri="{FF2B5EF4-FFF2-40B4-BE49-F238E27FC236}">
                    <a16:creationId xmlns:a16="http://schemas.microsoft.com/office/drawing/2014/main" id="{07E3D7C4-0CD1-43F1-804C-D3580B417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8" name="Freeform 158">
                <a:extLst>
                  <a:ext uri="{FF2B5EF4-FFF2-40B4-BE49-F238E27FC236}">
                    <a16:creationId xmlns:a16="http://schemas.microsoft.com/office/drawing/2014/main" id="{0527602D-B50F-4CB3-8726-046A408564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19" name="Freeform 161">
                <a:extLst>
                  <a:ext uri="{FF2B5EF4-FFF2-40B4-BE49-F238E27FC236}">
                    <a16:creationId xmlns:a16="http://schemas.microsoft.com/office/drawing/2014/main" id="{02BF1648-C549-45F8-8FA9-998AFC2A63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0" name="Freeform 162">
                <a:extLst>
                  <a:ext uri="{FF2B5EF4-FFF2-40B4-BE49-F238E27FC236}">
                    <a16:creationId xmlns:a16="http://schemas.microsoft.com/office/drawing/2014/main" id="{395541AE-302A-4354-B6C7-AFDC183DCF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1" name="Freeform 163">
                <a:extLst>
                  <a:ext uri="{FF2B5EF4-FFF2-40B4-BE49-F238E27FC236}">
                    <a16:creationId xmlns:a16="http://schemas.microsoft.com/office/drawing/2014/main" id="{58E806BC-A540-4E4B-A9EA-944B5D085F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2" name="Freeform 164">
                <a:extLst>
                  <a:ext uri="{FF2B5EF4-FFF2-40B4-BE49-F238E27FC236}">
                    <a16:creationId xmlns:a16="http://schemas.microsoft.com/office/drawing/2014/main" id="{14D25074-79CD-4BE5-ACE5-4BCBE40D22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3" name="Freeform 165">
                <a:extLst>
                  <a:ext uri="{FF2B5EF4-FFF2-40B4-BE49-F238E27FC236}">
                    <a16:creationId xmlns:a16="http://schemas.microsoft.com/office/drawing/2014/main" id="{72057DC2-4B1B-416E-BD4F-423B555FDE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4" name="Freeform 166">
                <a:extLst>
                  <a:ext uri="{FF2B5EF4-FFF2-40B4-BE49-F238E27FC236}">
                    <a16:creationId xmlns:a16="http://schemas.microsoft.com/office/drawing/2014/main" id="{0C624E6C-9DD5-460F-BEA7-B48CA61232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5" name="Freeform 167">
                <a:extLst>
                  <a:ext uri="{FF2B5EF4-FFF2-40B4-BE49-F238E27FC236}">
                    <a16:creationId xmlns:a16="http://schemas.microsoft.com/office/drawing/2014/main" id="{AA8B7BF3-0C58-421B-AD61-4F42EFC62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6" name="Freeform 168">
                <a:extLst>
                  <a:ext uri="{FF2B5EF4-FFF2-40B4-BE49-F238E27FC236}">
                    <a16:creationId xmlns:a16="http://schemas.microsoft.com/office/drawing/2014/main" id="{9ACFCD0D-2DD7-4E23-879F-7BDE26C0DE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7" name="Freeform 169">
                <a:extLst>
                  <a:ext uri="{FF2B5EF4-FFF2-40B4-BE49-F238E27FC236}">
                    <a16:creationId xmlns:a16="http://schemas.microsoft.com/office/drawing/2014/main" id="{1A7095F3-6371-4D2A-B746-3EBB6829B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8" name="Freeform 170">
                <a:extLst>
                  <a:ext uri="{FF2B5EF4-FFF2-40B4-BE49-F238E27FC236}">
                    <a16:creationId xmlns:a16="http://schemas.microsoft.com/office/drawing/2014/main" id="{ED180E08-CDCE-4303-9E0A-DF5B94B29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9" name="Freeform 171">
                <a:extLst>
                  <a:ext uri="{FF2B5EF4-FFF2-40B4-BE49-F238E27FC236}">
                    <a16:creationId xmlns:a16="http://schemas.microsoft.com/office/drawing/2014/main" id="{6324D736-E705-4FBF-8213-937D12BBDC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0" name="Freeform 172">
                <a:extLst>
                  <a:ext uri="{FF2B5EF4-FFF2-40B4-BE49-F238E27FC236}">
                    <a16:creationId xmlns:a16="http://schemas.microsoft.com/office/drawing/2014/main" id="{D4261979-607F-4FC4-923A-550CECB88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1" name="Freeform 173">
                <a:extLst>
                  <a:ext uri="{FF2B5EF4-FFF2-40B4-BE49-F238E27FC236}">
                    <a16:creationId xmlns:a16="http://schemas.microsoft.com/office/drawing/2014/main" id="{22C3E8FB-6159-45F8-AB59-FA0221675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2" name="Freeform 174">
                <a:extLst>
                  <a:ext uri="{FF2B5EF4-FFF2-40B4-BE49-F238E27FC236}">
                    <a16:creationId xmlns:a16="http://schemas.microsoft.com/office/drawing/2014/main" id="{1C9A474C-6FD3-4B73-93D3-666AC3334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3" name="Freeform 175">
                <a:extLst>
                  <a:ext uri="{FF2B5EF4-FFF2-40B4-BE49-F238E27FC236}">
                    <a16:creationId xmlns:a16="http://schemas.microsoft.com/office/drawing/2014/main" id="{14C0E240-80A1-480C-A0CE-051740A004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4" name="Freeform 176">
                <a:extLst>
                  <a:ext uri="{FF2B5EF4-FFF2-40B4-BE49-F238E27FC236}">
                    <a16:creationId xmlns:a16="http://schemas.microsoft.com/office/drawing/2014/main" id="{4559581F-8C7D-4864-B214-3FDD74C465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5" name="Freeform 177">
                <a:extLst>
                  <a:ext uri="{FF2B5EF4-FFF2-40B4-BE49-F238E27FC236}">
                    <a16:creationId xmlns:a16="http://schemas.microsoft.com/office/drawing/2014/main" id="{1FCC6DEA-625C-4DBE-BA95-C04122F916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6" name="Freeform 178">
                <a:extLst>
                  <a:ext uri="{FF2B5EF4-FFF2-40B4-BE49-F238E27FC236}">
                    <a16:creationId xmlns:a16="http://schemas.microsoft.com/office/drawing/2014/main" id="{47DE4423-F4C2-4E8E-960B-CFD4FF126B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7" name="Freeform 188">
                <a:extLst>
                  <a:ext uri="{FF2B5EF4-FFF2-40B4-BE49-F238E27FC236}">
                    <a16:creationId xmlns:a16="http://schemas.microsoft.com/office/drawing/2014/main" id="{3EBC445E-097C-473E-991E-4B27BFCF7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8" name="Freeform 103">
                <a:extLst>
                  <a:ext uri="{FF2B5EF4-FFF2-40B4-BE49-F238E27FC236}">
                    <a16:creationId xmlns:a16="http://schemas.microsoft.com/office/drawing/2014/main" id="{AC5A0851-3B90-46F7-A555-8B16FA63C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9" name="Freeform 104">
                <a:extLst>
                  <a:ext uri="{FF2B5EF4-FFF2-40B4-BE49-F238E27FC236}">
                    <a16:creationId xmlns:a16="http://schemas.microsoft.com/office/drawing/2014/main" id="{B19138BD-1CF4-410B-9153-D273ACA08F19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752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677" name="ZoneTexte 676">
            <a:extLst>
              <a:ext uri="{FF2B5EF4-FFF2-40B4-BE49-F238E27FC236}">
                <a16:creationId xmlns:a16="http://schemas.microsoft.com/office/drawing/2014/main" id="{88BF3C14-C732-4227-8D8D-589814596C74}"/>
              </a:ext>
            </a:extLst>
          </p:cNvPr>
          <p:cNvSpPr txBox="1"/>
          <p:nvPr/>
        </p:nvSpPr>
        <p:spPr>
          <a:xfrm>
            <a:off x="1501650" y="12113738"/>
            <a:ext cx="6372225" cy="3416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7200" i="1" dirty="0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End user value is our continuous obsession</a:t>
            </a:r>
          </a:p>
        </p:txBody>
      </p:sp>
      <p:sp>
        <p:nvSpPr>
          <p:cNvPr id="679" name="ZoneTexte 678">
            <a:extLst>
              <a:ext uri="{FF2B5EF4-FFF2-40B4-BE49-F238E27FC236}">
                <a16:creationId xmlns:a16="http://schemas.microsoft.com/office/drawing/2014/main" id="{2A98F396-2720-4294-8499-5012363E413E}"/>
              </a:ext>
            </a:extLst>
          </p:cNvPr>
          <p:cNvSpPr txBox="1"/>
          <p:nvPr/>
        </p:nvSpPr>
        <p:spPr>
          <a:xfrm>
            <a:off x="34867768" y="12504533"/>
            <a:ext cx="8186737" cy="34464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7200" i="1" dirty="0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Be green : </a:t>
            </a:r>
            <a:r>
              <a:rPr lang="fr-FR" sz="7200" i="1" dirty="0" err="1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Advocate</a:t>
            </a:r>
            <a:r>
              <a:rPr lang="fr-FR" sz="7200" i="1" dirty="0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 for the </a:t>
            </a:r>
            <a:r>
              <a:rPr lang="fr-FR" sz="7200" i="1" dirty="0" err="1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next</a:t>
            </a:r>
            <a:r>
              <a:rPr lang="fr-FR" sz="7200" i="1" dirty="0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 </a:t>
            </a:r>
            <a:r>
              <a:rPr lang="fr-FR" sz="7200" i="1" dirty="0" err="1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generation</a:t>
            </a:r>
            <a:r>
              <a:rPr lang="fr-FR" sz="7200" i="1" dirty="0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 </a:t>
            </a:r>
          </a:p>
        </p:txBody>
      </p:sp>
      <p:sp>
        <p:nvSpPr>
          <p:cNvPr id="392" name="Ellipse 391">
            <a:extLst>
              <a:ext uri="{FF2B5EF4-FFF2-40B4-BE49-F238E27FC236}">
                <a16:creationId xmlns:a16="http://schemas.microsoft.com/office/drawing/2014/main" id="{AFFC4EF1-204B-4D8D-ABF1-CE7CF44EC7FE}"/>
              </a:ext>
            </a:extLst>
          </p:cNvPr>
          <p:cNvSpPr/>
          <p:nvPr/>
        </p:nvSpPr>
        <p:spPr>
          <a:xfrm>
            <a:off x="9410575" y="13637738"/>
            <a:ext cx="3240087" cy="3240088"/>
          </a:xfrm>
          <a:prstGeom prst="ellipse">
            <a:avLst/>
          </a:prstGeom>
          <a:solidFill>
            <a:schemeClr val="bg1"/>
          </a:solidFill>
          <a:ln w="254000">
            <a:solidFill>
              <a:srgbClr val="CC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b="1" dirty="0">
                <a:solidFill>
                  <a:srgbClr val="CCCC00"/>
                </a:solidFill>
                <a:latin typeface="Michelin SemiBold"/>
              </a:rPr>
              <a:t>PRODUCT</a:t>
            </a: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400" b="1" dirty="0">
                <a:solidFill>
                  <a:srgbClr val="CCCC00"/>
                </a:solidFill>
                <a:latin typeface="Michelin SemiBold"/>
              </a:rPr>
              <a:t>OWNER</a:t>
            </a:r>
          </a:p>
        </p:txBody>
      </p:sp>
      <p:sp>
        <p:nvSpPr>
          <p:cNvPr id="395" name="ZoneTexte 394">
            <a:extLst>
              <a:ext uri="{FF2B5EF4-FFF2-40B4-BE49-F238E27FC236}">
                <a16:creationId xmlns:a16="http://schemas.microsoft.com/office/drawing/2014/main" id="{8696155D-4931-46A0-8588-AD6806C991D8}"/>
              </a:ext>
            </a:extLst>
          </p:cNvPr>
          <p:cNvSpPr txBox="1"/>
          <p:nvPr/>
        </p:nvSpPr>
        <p:spPr>
          <a:xfrm>
            <a:off x="12328400" y="10350026"/>
            <a:ext cx="2833687" cy="6969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PROMOTE</a:t>
            </a:r>
          </a:p>
        </p:txBody>
      </p:sp>
      <p:sp>
        <p:nvSpPr>
          <p:cNvPr id="396" name="Rectangle 395">
            <a:extLst>
              <a:ext uri="{FF2B5EF4-FFF2-40B4-BE49-F238E27FC236}">
                <a16:creationId xmlns:a16="http://schemas.microsoft.com/office/drawing/2014/main" id="{CD5BB7FA-792A-4D41-85CB-46F90624A7D5}"/>
              </a:ext>
            </a:extLst>
          </p:cNvPr>
          <p:cNvSpPr/>
          <p:nvPr/>
        </p:nvSpPr>
        <p:spPr>
          <a:xfrm>
            <a:off x="9089900" y="10883426"/>
            <a:ext cx="9158287" cy="23193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Calibri"/>
              </a:rPr>
              <a:t>Explain and deploy 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MARKETING ARCHITECTURE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PRODUCT  SERVICES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SERVICE LEVEL</a:t>
            </a:r>
          </a:p>
          <a:p>
            <a:pPr algn="ctr" defTabSz="4280752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sz="3600" b="1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289" name="Ellipse 288">
            <a:extLst>
              <a:ext uri="{FF2B5EF4-FFF2-40B4-BE49-F238E27FC236}">
                <a16:creationId xmlns:a16="http://schemas.microsoft.com/office/drawing/2014/main" id="{3646D480-31A8-4285-93E5-EDAE1F1967AA}"/>
              </a:ext>
            </a:extLst>
          </p:cNvPr>
          <p:cNvSpPr/>
          <p:nvPr/>
        </p:nvSpPr>
        <p:spPr>
          <a:xfrm>
            <a:off x="8310437" y="11847038"/>
            <a:ext cx="2541588" cy="25495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CC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CCCC00"/>
                </a:solidFill>
                <a:latin typeface="Michelin SemiBold"/>
              </a:rPr>
              <a:t>BUSINESS</a:t>
            </a: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CCCC00"/>
                </a:solidFill>
                <a:latin typeface="Michelin SemiBold"/>
              </a:rPr>
              <a:t>SPONSOR</a:t>
            </a:r>
          </a:p>
        </p:txBody>
      </p:sp>
      <p:sp>
        <p:nvSpPr>
          <p:cNvPr id="594" name="Ellipse 593">
            <a:extLst>
              <a:ext uri="{FF2B5EF4-FFF2-40B4-BE49-F238E27FC236}">
                <a16:creationId xmlns:a16="http://schemas.microsoft.com/office/drawing/2014/main" id="{20315BA0-1EFC-4C40-BA2A-0A5E383C0346}"/>
              </a:ext>
            </a:extLst>
          </p:cNvPr>
          <p:cNvSpPr/>
          <p:nvPr/>
        </p:nvSpPr>
        <p:spPr>
          <a:xfrm>
            <a:off x="8140575" y="15814201"/>
            <a:ext cx="2371725" cy="2386012"/>
          </a:xfrm>
          <a:prstGeom prst="ellipse">
            <a:avLst/>
          </a:prstGeom>
          <a:solidFill>
            <a:schemeClr val="bg1"/>
          </a:solidFill>
          <a:ln w="152400">
            <a:solidFill>
              <a:srgbClr val="CC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dirty="0">
                <a:solidFill>
                  <a:srgbClr val="CCCC00"/>
                </a:solidFill>
                <a:latin typeface="Michelin SemiBold"/>
              </a:rPr>
              <a:t>END USER*</a:t>
            </a:r>
          </a:p>
        </p:txBody>
      </p:sp>
      <p:sp>
        <p:nvSpPr>
          <p:cNvPr id="403" name="Ellipse 402">
            <a:extLst>
              <a:ext uri="{FF2B5EF4-FFF2-40B4-BE49-F238E27FC236}">
                <a16:creationId xmlns:a16="http://schemas.microsoft.com/office/drawing/2014/main" id="{A4A3380C-A7DB-43E8-B25D-C4069B8A37D3}"/>
              </a:ext>
            </a:extLst>
          </p:cNvPr>
          <p:cNvSpPr/>
          <p:nvPr/>
        </p:nvSpPr>
        <p:spPr>
          <a:xfrm>
            <a:off x="276100" y="25432863"/>
            <a:ext cx="1517650" cy="1420813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4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END USER*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400" dirty="0">
                <a:solidFill>
                  <a:schemeClr val="tx1"/>
                </a:solidFill>
              </a:rPr>
              <a:t>- </a:t>
            </a:r>
            <a:r>
              <a:rPr lang="fr-FR" sz="14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CLIENT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4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- BUSINESS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4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- EMPLOYEE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4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- PARTNER</a:t>
            </a:r>
          </a:p>
        </p:txBody>
      </p:sp>
      <p:pic>
        <p:nvPicPr>
          <p:cNvPr id="6235" name="Picture 3" descr="C:\Users\F375001\Documents\EVERGREEN\ARCHITECTURE DE REFERENCE - WEBSITE\ELEMENTS\QUOTE.png">
            <a:extLst>
              <a:ext uri="{FF2B5EF4-FFF2-40B4-BE49-F238E27FC236}">
                <a16:creationId xmlns:a16="http://schemas.microsoft.com/office/drawing/2014/main" id="{72AF60A0-A57F-4F47-9515-E71B9362F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050" y="11415238"/>
            <a:ext cx="1060450" cy="106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36" name="Picture 3" descr="C:\Users\F375001\Documents\EVERGREEN\ARCHITECTURE DE REFERENCE - WEBSITE\ELEMENTS\QUOTE.png">
            <a:extLst>
              <a:ext uri="{FF2B5EF4-FFF2-40B4-BE49-F238E27FC236}">
                <a16:creationId xmlns:a16="http://schemas.microsoft.com/office/drawing/2014/main" id="{05936881-A66D-4DB3-B6C4-5C769F77E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3150" y="14494988"/>
            <a:ext cx="1062037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37" name="Picture 3" descr="C:\Users\F375001\Documents\EVERGREEN\ARCHITECTURE DE REFERENCE - WEBSITE\ELEMENTS\QUOTE.png">
            <a:extLst>
              <a:ext uri="{FF2B5EF4-FFF2-40B4-BE49-F238E27FC236}">
                <a16:creationId xmlns:a16="http://schemas.microsoft.com/office/drawing/2014/main" id="{C96F1A05-02AE-408F-8398-4EA366DA5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23230" y="11950495"/>
            <a:ext cx="1062038" cy="106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38" name="Picture 3" descr="C:\Users\F375001\Documents\EVERGREEN\ARCHITECTURE DE REFERENCE - WEBSITE\ELEMENTS\QUOTE.png">
            <a:extLst>
              <a:ext uri="{FF2B5EF4-FFF2-40B4-BE49-F238E27FC236}">
                <a16:creationId xmlns:a16="http://schemas.microsoft.com/office/drawing/2014/main" id="{54C21687-048C-410A-BEE0-3444EC565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9568" y="15271545"/>
            <a:ext cx="1062037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" name="ZoneTexte 582">
            <a:extLst>
              <a:ext uri="{FF2B5EF4-FFF2-40B4-BE49-F238E27FC236}">
                <a16:creationId xmlns:a16="http://schemas.microsoft.com/office/drawing/2014/main" id="{6E9865A5-C0DE-48AE-927D-E373A98EFE17}"/>
              </a:ext>
            </a:extLst>
          </p:cNvPr>
          <p:cNvSpPr txBox="1"/>
          <p:nvPr/>
        </p:nvSpPr>
        <p:spPr>
          <a:xfrm>
            <a:off x="31294262" y="7630638"/>
            <a:ext cx="7108825" cy="1289050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 wrap="none"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sz="4800" b="1" kern="0" dirty="0">
              <a:solidFill>
                <a:srgbClr val="44546A"/>
              </a:solidFill>
              <a:latin typeface="Calibri"/>
            </a:endParaRP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800" b="1" kern="0" dirty="0">
                <a:solidFill>
                  <a:srgbClr val="44546A"/>
                </a:solidFill>
                <a:latin typeface="Calibri"/>
              </a:rPr>
              <a:t>REFERENCE ARCHITECTURE</a:t>
            </a:r>
          </a:p>
        </p:txBody>
      </p:sp>
      <p:sp>
        <p:nvSpPr>
          <p:cNvPr id="681" name="Rectangle 680">
            <a:extLst>
              <a:ext uri="{FF2B5EF4-FFF2-40B4-BE49-F238E27FC236}">
                <a16:creationId xmlns:a16="http://schemas.microsoft.com/office/drawing/2014/main" id="{05B45308-3677-463D-9500-FB8CA5FCDB6E}"/>
              </a:ext>
            </a:extLst>
          </p:cNvPr>
          <p:cNvSpPr/>
          <p:nvPr/>
        </p:nvSpPr>
        <p:spPr>
          <a:xfrm>
            <a:off x="30033787" y="8810151"/>
            <a:ext cx="9055100" cy="18764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kern="0" dirty="0">
                <a:solidFill>
                  <a:srgbClr val="4BACC6"/>
                </a:solidFill>
                <a:latin typeface="+mn-lt"/>
              </a:rPr>
              <a:t>Co-develop architecture capabilities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GREEN PATTERNS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600" kern="0" dirty="0">
                <a:solidFill>
                  <a:srgbClr val="44546A"/>
                </a:solidFill>
                <a:latin typeface="+mn-lt"/>
              </a:rPr>
              <a:t>PRINCIPLES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sz="3600" b="1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412" name="Rectangle 411">
            <a:extLst>
              <a:ext uri="{FF2B5EF4-FFF2-40B4-BE49-F238E27FC236}">
                <a16:creationId xmlns:a16="http://schemas.microsoft.com/office/drawing/2014/main" id="{E4C4A36D-67A4-4FF0-B4A1-404090566866}"/>
              </a:ext>
            </a:extLst>
          </p:cNvPr>
          <p:cNvSpPr/>
          <p:nvPr/>
        </p:nvSpPr>
        <p:spPr>
          <a:xfrm>
            <a:off x="4763" y="27764695"/>
            <a:ext cx="42803762" cy="2538412"/>
          </a:xfrm>
          <a:prstGeom prst="rect">
            <a:avLst/>
          </a:prstGeom>
          <a:solidFill>
            <a:srgbClr val="CC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5400" dirty="0"/>
          </a:p>
        </p:txBody>
      </p:sp>
      <p:pic>
        <p:nvPicPr>
          <p:cNvPr id="592" name="Graphique 591">
            <a:extLst>
              <a:ext uri="{FF2B5EF4-FFF2-40B4-BE49-F238E27FC236}">
                <a16:creationId xmlns:a16="http://schemas.microsoft.com/office/drawing/2014/main" id="{606F736C-556B-4756-8E31-19AF09D2E0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404267" y="2153182"/>
            <a:ext cx="3244842" cy="3240000"/>
          </a:xfrm>
          <a:prstGeom prst="rect">
            <a:avLst/>
          </a:prstGeom>
        </p:spPr>
      </p:pic>
      <p:pic>
        <p:nvPicPr>
          <p:cNvPr id="597" name="Graphique 596">
            <a:extLst>
              <a:ext uri="{FF2B5EF4-FFF2-40B4-BE49-F238E27FC236}">
                <a16:creationId xmlns:a16="http://schemas.microsoft.com/office/drawing/2014/main" id="{580215A2-3682-499C-95B6-C00C84CAB2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610732" y="12819621"/>
            <a:ext cx="3244843" cy="3240000"/>
          </a:xfrm>
          <a:prstGeom prst="rect">
            <a:avLst/>
          </a:prstGeom>
        </p:spPr>
      </p:pic>
      <p:pic>
        <p:nvPicPr>
          <p:cNvPr id="3" name="Graphique 2">
            <a:extLst>
              <a:ext uri="{FF2B5EF4-FFF2-40B4-BE49-F238E27FC236}">
                <a16:creationId xmlns:a16="http://schemas.microsoft.com/office/drawing/2014/main" id="{F37F9058-2F30-4B6C-A52F-9481BAA44C0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1378400" y="20711228"/>
            <a:ext cx="2891212" cy="2886896"/>
          </a:xfrm>
          <a:prstGeom prst="rect">
            <a:avLst/>
          </a:prstGeom>
        </p:spPr>
      </p:pic>
      <p:pic>
        <p:nvPicPr>
          <p:cNvPr id="4" name="Graphique 3">
            <a:extLst>
              <a:ext uri="{FF2B5EF4-FFF2-40B4-BE49-F238E27FC236}">
                <a16:creationId xmlns:a16="http://schemas.microsoft.com/office/drawing/2014/main" id="{4277A505-41B6-4F06-8792-FC7EAC1891C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8929994" y="11283213"/>
            <a:ext cx="4680000" cy="4680000"/>
          </a:xfrm>
          <a:prstGeom prst="rect">
            <a:avLst/>
          </a:prstGeom>
        </p:spPr>
      </p:pic>
      <p:grpSp>
        <p:nvGrpSpPr>
          <p:cNvPr id="598" name="Groupe 597">
            <a:extLst>
              <a:ext uri="{FF2B5EF4-FFF2-40B4-BE49-F238E27FC236}">
                <a16:creationId xmlns:a16="http://schemas.microsoft.com/office/drawing/2014/main" id="{DFAA945F-3023-46B4-A66F-897EDA8FB67F}"/>
              </a:ext>
            </a:extLst>
          </p:cNvPr>
          <p:cNvGrpSpPr/>
          <p:nvPr/>
        </p:nvGrpSpPr>
        <p:grpSpPr>
          <a:xfrm>
            <a:off x="34249395" y="16758210"/>
            <a:ext cx="2969546" cy="2497137"/>
            <a:chOff x="29190924" y="17133888"/>
            <a:chExt cx="2969546" cy="2497137"/>
          </a:xfrm>
        </p:grpSpPr>
        <p:sp>
          <p:nvSpPr>
            <p:cNvPr id="675" name="Ellipse 674">
              <a:extLst>
                <a:ext uri="{FF2B5EF4-FFF2-40B4-BE49-F238E27FC236}">
                  <a16:creationId xmlns:a16="http://schemas.microsoft.com/office/drawing/2014/main" id="{A8759165-2E26-42AE-80A4-70045B5562BB}"/>
                </a:ext>
              </a:extLst>
            </p:cNvPr>
            <p:cNvSpPr/>
            <p:nvPr/>
          </p:nvSpPr>
          <p:spPr bwMode="auto">
            <a:xfrm>
              <a:off x="29190924" y="17565766"/>
              <a:ext cx="2969546" cy="2065259"/>
            </a:xfrm>
            <a:prstGeom prst="ellipse">
              <a:avLst/>
            </a:prstGeom>
            <a:solidFill>
              <a:srgbClr val="00B0F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914378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676" name="_effect" descr="C:\Users\marc.h\Desktop\Schatten-TEST.png">
              <a:extLst>
                <a:ext uri="{FF2B5EF4-FFF2-40B4-BE49-F238E27FC236}">
                  <a16:creationId xmlns:a16="http://schemas.microsoft.com/office/drawing/2014/main" id="{8B385B2D-FEEF-423D-B13B-67265B35ED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9671964" y="18521364"/>
              <a:ext cx="2006602" cy="295277"/>
            </a:xfrm>
            <a:prstGeom prst="rect">
              <a:avLst/>
            </a:prstGeom>
            <a:solidFill>
              <a:srgbClr val="00B0F0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678" name="Gruppieren 96">
              <a:extLst>
                <a:ext uri="{FF2B5EF4-FFF2-40B4-BE49-F238E27FC236}">
                  <a16:creationId xmlns:a16="http://schemas.microsoft.com/office/drawing/2014/main" id="{1526AD9D-E574-42C2-9415-BA410EA0305B}"/>
                </a:ext>
              </a:extLst>
            </p:cNvPr>
            <p:cNvGrpSpPr/>
            <p:nvPr/>
          </p:nvGrpSpPr>
          <p:grpSpPr bwMode="auto">
            <a:xfrm>
              <a:off x="29643239" y="17193892"/>
              <a:ext cx="725032" cy="1464625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21" name="Freeform 156">
                <a:extLst>
                  <a:ext uri="{FF2B5EF4-FFF2-40B4-BE49-F238E27FC236}">
                    <a16:creationId xmlns:a16="http://schemas.microsoft.com/office/drawing/2014/main" id="{1F38D633-0CB0-4E48-BFB2-987E37C47F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2" name="Freeform 159">
                <a:extLst>
                  <a:ext uri="{FF2B5EF4-FFF2-40B4-BE49-F238E27FC236}">
                    <a16:creationId xmlns:a16="http://schemas.microsoft.com/office/drawing/2014/main" id="{3B5480D3-3284-4018-A7F2-A7010B0A93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3" name="Freeform 160">
                <a:extLst>
                  <a:ext uri="{FF2B5EF4-FFF2-40B4-BE49-F238E27FC236}">
                    <a16:creationId xmlns:a16="http://schemas.microsoft.com/office/drawing/2014/main" id="{93441820-75FD-46E6-8AC0-854C5BF4D9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4" name="Freeform 179">
                <a:extLst>
                  <a:ext uri="{FF2B5EF4-FFF2-40B4-BE49-F238E27FC236}">
                    <a16:creationId xmlns:a16="http://schemas.microsoft.com/office/drawing/2014/main" id="{D0DE4A91-AAFA-4C8E-8D15-A44DA41574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5" name="Freeform 180">
                <a:extLst>
                  <a:ext uri="{FF2B5EF4-FFF2-40B4-BE49-F238E27FC236}">
                    <a16:creationId xmlns:a16="http://schemas.microsoft.com/office/drawing/2014/main" id="{67F92CA3-33F8-42BA-97F2-14139485E0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6" name="Freeform 181">
                <a:extLst>
                  <a:ext uri="{FF2B5EF4-FFF2-40B4-BE49-F238E27FC236}">
                    <a16:creationId xmlns:a16="http://schemas.microsoft.com/office/drawing/2014/main" id="{32AB31A6-FF2C-408B-9C90-6872D1C82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7" name="Freeform 182">
                <a:extLst>
                  <a:ext uri="{FF2B5EF4-FFF2-40B4-BE49-F238E27FC236}">
                    <a16:creationId xmlns:a16="http://schemas.microsoft.com/office/drawing/2014/main" id="{61CB4A7C-C1AA-4D7E-9B8F-7A1FC41C04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8" name="Freeform 183">
                <a:extLst>
                  <a:ext uri="{FF2B5EF4-FFF2-40B4-BE49-F238E27FC236}">
                    <a16:creationId xmlns:a16="http://schemas.microsoft.com/office/drawing/2014/main" id="{6E4026D0-BAF6-4D1E-8B24-3330A7F55B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9" name="Freeform 184">
                <a:extLst>
                  <a:ext uri="{FF2B5EF4-FFF2-40B4-BE49-F238E27FC236}">
                    <a16:creationId xmlns:a16="http://schemas.microsoft.com/office/drawing/2014/main" id="{7394785A-5605-4453-84A0-029B3F19B1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0" name="Freeform 185">
                <a:extLst>
                  <a:ext uri="{FF2B5EF4-FFF2-40B4-BE49-F238E27FC236}">
                    <a16:creationId xmlns:a16="http://schemas.microsoft.com/office/drawing/2014/main" id="{55C50485-E803-4C55-90CF-0561F6E164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1" name="Freeform 186">
                <a:extLst>
                  <a:ext uri="{FF2B5EF4-FFF2-40B4-BE49-F238E27FC236}">
                    <a16:creationId xmlns:a16="http://schemas.microsoft.com/office/drawing/2014/main" id="{7AABF5C6-F410-4A60-8BCD-A3DCDBFA4F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2" name="Freeform 187">
                <a:extLst>
                  <a:ext uri="{FF2B5EF4-FFF2-40B4-BE49-F238E27FC236}">
                    <a16:creationId xmlns:a16="http://schemas.microsoft.com/office/drawing/2014/main" id="{9CA214DE-3CE3-4793-9B2A-C037698338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3" name="Freeform 157">
                <a:extLst>
                  <a:ext uri="{FF2B5EF4-FFF2-40B4-BE49-F238E27FC236}">
                    <a16:creationId xmlns:a16="http://schemas.microsoft.com/office/drawing/2014/main" id="{A055169D-2DCB-4277-95FF-FACFCA427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4" name="Freeform 158">
                <a:extLst>
                  <a:ext uri="{FF2B5EF4-FFF2-40B4-BE49-F238E27FC236}">
                    <a16:creationId xmlns:a16="http://schemas.microsoft.com/office/drawing/2014/main" id="{F18BAA42-1BF0-42B2-9989-DB1FEEB37C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5" name="Freeform 161">
                <a:extLst>
                  <a:ext uri="{FF2B5EF4-FFF2-40B4-BE49-F238E27FC236}">
                    <a16:creationId xmlns:a16="http://schemas.microsoft.com/office/drawing/2014/main" id="{57D4D3B4-9855-43FD-9BBE-5660F457F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6" name="Freeform 162">
                <a:extLst>
                  <a:ext uri="{FF2B5EF4-FFF2-40B4-BE49-F238E27FC236}">
                    <a16:creationId xmlns:a16="http://schemas.microsoft.com/office/drawing/2014/main" id="{C4CC7543-CC8F-4532-A980-881419AD71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7" name="Freeform 163">
                <a:extLst>
                  <a:ext uri="{FF2B5EF4-FFF2-40B4-BE49-F238E27FC236}">
                    <a16:creationId xmlns:a16="http://schemas.microsoft.com/office/drawing/2014/main" id="{55E10EF0-A02B-476E-BA8B-2B4A6A4E5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8" name="Freeform 164">
                <a:extLst>
                  <a:ext uri="{FF2B5EF4-FFF2-40B4-BE49-F238E27FC236}">
                    <a16:creationId xmlns:a16="http://schemas.microsoft.com/office/drawing/2014/main" id="{4BE5313A-218C-4083-ADB0-F07C492DB5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9" name="Freeform 165">
                <a:extLst>
                  <a:ext uri="{FF2B5EF4-FFF2-40B4-BE49-F238E27FC236}">
                    <a16:creationId xmlns:a16="http://schemas.microsoft.com/office/drawing/2014/main" id="{21A0EB36-7C86-4719-8EA6-D49900BDAC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0" name="Freeform 166">
                <a:extLst>
                  <a:ext uri="{FF2B5EF4-FFF2-40B4-BE49-F238E27FC236}">
                    <a16:creationId xmlns:a16="http://schemas.microsoft.com/office/drawing/2014/main" id="{F559F9AD-4DFB-4434-A2F5-34D7A29EB8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1" name="Freeform 167">
                <a:extLst>
                  <a:ext uri="{FF2B5EF4-FFF2-40B4-BE49-F238E27FC236}">
                    <a16:creationId xmlns:a16="http://schemas.microsoft.com/office/drawing/2014/main" id="{98DCD476-252D-4AA7-AED5-90D9376B49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2" name="Freeform 168">
                <a:extLst>
                  <a:ext uri="{FF2B5EF4-FFF2-40B4-BE49-F238E27FC236}">
                    <a16:creationId xmlns:a16="http://schemas.microsoft.com/office/drawing/2014/main" id="{01CC0FD6-42B9-4535-8019-BF30AB6A12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3" name="Freeform 169">
                <a:extLst>
                  <a:ext uri="{FF2B5EF4-FFF2-40B4-BE49-F238E27FC236}">
                    <a16:creationId xmlns:a16="http://schemas.microsoft.com/office/drawing/2014/main" id="{CB4B5012-9816-4E09-BE4D-9969AA06C9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4" name="Freeform 170">
                <a:extLst>
                  <a:ext uri="{FF2B5EF4-FFF2-40B4-BE49-F238E27FC236}">
                    <a16:creationId xmlns:a16="http://schemas.microsoft.com/office/drawing/2014/main" id="{830FB800-EE2F-48BB-989D-454C3D9081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5" name="Freeform 171">
                <a:extLst>
                  <a:ext uri="{FF2B5EF4-FFF2-40B4-BE49-F238E27FC236}">
                    <a16:creationId xmlns:a16="http://schemas.microsoft.com/office/drawing/2014/main" id="{866E6995-2D70-454A-95C6-7E0A808D2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6" name="Freeform 172">
                <a:extLst>
                  <a:ext uri="{FF2B5EF4-FFF2-40B4-BE49-F238E27FC236}">
                    <a16:creationId xmlns:a16="http://schemas.microsoft.com/office/drawing/2014/main" id="{E4FAFD53-A5F7-4672-A560-E482E9405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7" name="Freeform 173">
                <a:extLst>
                  <a:ext uri="{FF2B5EF4-FFF2-40B4-BE49-F238E27FC236}">
                    <a16:creationId xmlns:a16="http://schemas.microsoft.com/office/drawing/2014/main" id="{CF267542-B492-48A1-BAD7-D986F07DCB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8" name="Freeform 174">
                <a:extLst>
                  <a:ext uri="{FF2B5EF4-FFF2-40B4-BE49-F238E27FC236}">
                    <a16:creationId xmlns:a16="http://schemas.microsoft.com/office/drawing/2014/main" id="{32471C94-612A-4F46-9F83-8C7C08172C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9" name="Freeform 175">
                <a:extLst>
                  <a:ext uri="{FF2B5EF4-FFF2-40B4-BE49-F238E27FC236}">
                    <a16:creationId xmlns:a16="http://schemas.microsoft.com/office/drawing/2014/main" id="{470D9A97-455A-4BE1-8532-21F214C565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0" name="Freeform 176">
                <a:extLst>
                  <a:ext uri="{FF2B5EF4-FFF2-40B4-BE49-F238E27FC236}">
                    <a16:creationId xmlns:a16="http://schemas.microsoft.com/office/drawing/2014/main" id="{B04992F5-BC6B-4CBD-8B68-091FB0A76E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1" name="Freeform 177">
                <a:extLst>
                  <a:ext uri="{FF2B5EF4-FFF2-40B4-BE49-F238E27FC236}">
                    <a16:creationId xmlns:a16="http://schemas.microsoft.com/office/drawing/2014/main" id="{8407DAC3-B379-4F02-9076-63A4712DDE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2" name="Freeform 178">
                <a:extLst>
                  <a:ext uri="{FF2B5EF4-FFF2-40B4-BE49-F238E27FC236}">
                    <a16:creationId xmlns:a16="http://schemas.microsoft.com/office/drawing/2014/main" id="{D80E3B2D-B50C-4D82-B38D-ECCBA856BA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3" name="Freeform 188">
                <a:extLst>
                  <a:ext uri="{FF2B5EF4-FFF2-40B4-BE49-F238E27FC236}">
                    <a16:creationId xmlns:a16="http://schemas.microsoft.com/office/drawing/2014/main" id="{B0A9AB15-6B81-447D-A3B9-5382C2A1C2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4" name="Freeform 103">
                <a:extLst>
                  <a:ext uri="{FF2B5EF4-FFF2-40B4-BE49-F238E27FC236}">
                    <a16:creationId xmlns:a16="http://schemas.microsoft.com/office/drawing/2014/main" id="{8AFBD481-C205-42CA-8217-EB56257AF6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5" name="Freeform 104">
                <a:extLst>
                  <a:ext uri="{FF2B5EF4-FFF2-40B4-BE49-F238E27FC236}">
                    <a16:creationId xmlns:a16="http://schemas.microsoft.com/office/drawing/2014/main" id="{EA22DFD3-F4C9-485E-8878-77A27B48725E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680" name="AutoShape 25">
              <a:extLst>
                <a:ext uri="{FF2B5EF4-FFF2-40B4-BE49-F238E27FC236}">
                  <a16:creationId xmlns:a16="http://schemas.microsoft.com/office/drawing/2014/main" id="{8596D345-1A2D-4DD8-A163-8AE722A24D9A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30110115" y="17206915"/>
              <a:ext cx="720727" cy="1458913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83" name="AutoShape 22">
              <a:extLst>
                <a:ext uri="{FF2B5EF4-FFF2-40B4-BE49-F238E27FC236}">
                  <a16:creationId xmlns:a16="http://schemas.microsoft.com/office/drawing/2014/main" id="{22036351-47CB-417D-B568-9896DD3BE10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0586364" y="17133888"/>
              <a:ext cx="636587" cy="1516063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684" name="Gruppieren 281">
              <a:extLst>
                <a:ext uri="{FF2B5EF4-FFF2-40B4-BE49-F238E27FC236}">
                  <a16:creationId xmlns:a16="http://schemas.microsoft.com/office/drawing/2014/main" id="{9E83DD23-89E1-4F59-8FF6-CC616557CA39}"/>
                </a:ext>
              </a:extLst>
            </p:cNvPr>
            <p:cNvGrpSpPr/>
            <p:nvPr/>
          </p:nvGrpSpPr>
          <p:grpSpPr bwMode="auto">
            <a:xfrm>
              <a:off x="31029155" y="17193892"/>
              <a:ext cx="725032" cy="1464625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685" name="Freeform 156">
                <a:extLst>
                  <a:ext uri="{FF2B5EF4-FFF2-40B4-BE49-F238E27FC236}">
                    <a16:creationId xmlns:a16="http://schemas.microsoft.com/office/drawing/2014/main" id="{DE6D1A26-E371-4DC7-97F1-BB0F39FFA4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6" name="Freeform 159">
                <a:extLst>
                  <a:ext uri="{FF2B5EF4-FFF2-40B4-BE49-F238E27FC236}">
                    <a16:creationId xmlns:a16="http://schemas.microsoft.com/office/drawing/2014/main" id="{E0FBC1D5-167A-4CDA-B247-5C43EFDB9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7" name="Freeform 160">
                <a:extLst>
                  <a:ext uri="{FF2B5EF4-FFF2-40B4-BE49-F238E27FC236}">
                    <a16:creationId xmlns:a16="http://schemas.microsoft.com/office/drawing/2014/main" id="{73E5C59F-5CAF-46D1-8DAB-C5156BF2E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8" name="Freeform 179">
                <a:extLst>
                  <a:ext uri="{FF2B5EF4-FFF2-40B4-BE49-F238E27FC236}">
                    <a16:creationId xmlns:a16="http://schemas.microsoft.com/office/drawing/2014/main" id="{61C38BC6-E36C-40CD-9F9F-491DD6DFE0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9" name="Freeform 180">
                <a:extLst>
                  <a:ext uri="{FF2B5EF4-FFF2-40B4-BE49-F238E27FC236}">
                    <a16:creationId xmlns:a16="http://schemas.microsoft.com/office/drawing/2014/main" id="{17AA2AFC-3978-45F1-B4DA-8C0F18B91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0" name="Freeform 181">
                <a:extLst>
                  <a:ext uri="{FF2B5EF4-FFF2-40B4-BE49-F238E27FC236}">
                    <a16:creationId xmlns:a16="http://schemas.microsoft.com/office/drawing/2014/main" id="{5E9A6ABE-D82E-4107-9297-19BE4A55D5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1" name="Freeform 182">
                <a:extLst>
                  <a:ext uri="{FF2B5EF4-FFF2-40B4-BE49-F238E27FC236}">
                    <a16:creationId xmlns:a16="http://schemas.microsoft.com/office/drawing/2014/main" id="{63ACB899-A0D5-4345-90A8-741BE9B481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2" name="Freeform 183">
                <a:extLst>
                  <a:ext uri="{FF2B5EF4-FFF2-40B4-BE49-F238E27FC236}">
                    <a16:creationId xmlns:a16="http://schemas.microsoft.com/office/drawing/2014/main" id="{720A8926-091A-4EF6-B17D-0358B7A8A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3" name="Freeform 184">
                <a:extLst>
                  <a:ext uri="{FF2B5EF4-FFF2-40B4-BE49-F238E27FC236}">
                    <a16:creationId xmlns:a16="http://schemas.microsoft.com/office/drawing/2014/main" id="{D3719C7E-4F49-46D7-9F8B-492D49EBD5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4" name="Freeform 185">
                <a:extLst>
                  <a:ext uri="{FF2B5EF4-FFF2-40B4-BE49-F238E27FC236}">
                    <a16:creationId xmlns:a16="http://schemas.microsoft.com/office/drawing/2014/main" id="{C7299639-1F37-4539-B81E-E8D60F9B02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5" name="Freeform 186">
                <a:extLst>
                  <a:ext uri="{FF2B5EF4-FFF2-40B4-BE49-F238E27FC236}">
                    <a16:creationId xmlns:a16="http://schemas.microsoft.com/office/drawing/2014/main" id="{7359CDCE-011C-4485-B3DF-AAD97A47BB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6" name="Freeform 187">
                <a:extLst>
                  <a:ext uri="{FF2B5EF4-FFF2-40B4-BE49-F238E27FC236}">
                    <a16:creationId xmlns:a16="http://schemas.microsoft.com/office/drawing/2014/main" id="{E680F0AE-9027-4E3F-A82F-FE5A5FE6A8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7" name="Freeform 157">
                <a:extLst>
                  <a:ext uri="{FF2B5EF4-FFF2-40B4-BE49-F238E27FC236}">
                    <a16:creationId xmlns:a16="http://schemas.microsoft.com/office/drawing/2014/main" id="{C8F444DA-E3CE-4AE3-BE67-DE7F6CC299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8" name="Freeform 158">
                <a:extLst>
                  <a:ext uri="{FF2B5EF4-FFF2-40B4-BE49-F238E27FC236}">
                    <a16:creationId xmlns:a16="http://schemas.microsoft.com/office/drawing/2014/main" id="{3EFCAF59-1850-4026-BCBE-131E541DE7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0" name="Freeform 161">
                <a:extLst>
                  <a:ext uri="{FF2B5EF4-FFF2-40B4-BE49-F238E27FC236}">
                    <a16:creationId xmlns:a16="http://schemas.microsoft.com/office/drawing/2014/main" id="{4E512E30-C15D-42BC-A326-5CA617512B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1" name="Freeform 162">
                <a:extLst>
                  <a:ext uri="{FF2B5EF4-FFF2-40B4-BE49-F238E27FC236}">
                    <a16:creationId xmlns:a16="http://schemas.microsoft.com/office/drawing/2014/main" id="{F29BE793-7E4A-4A80-AF3B-6CA3406080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2" name="Freeform 163">
                <a:extLst>
                  <a:ext uri="{FF2B5EF4-FFF2-40B4-BE49-F238E27FC236}">
                    <a16:creationId xmlns:a16="http://schemas.microsoft.com/office/drawing/2014/main" id="{F18F059C-650C-4468-B54C-D2562631E8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3" name="Freeform 164">
                <a:extLst>
                  <a:ext uri="{FF2B5EF4-FFF2-40B4-BE49-F238E27FC236}">
                    <a16:creationId xmlns:a16="http://schemas.microsoft.com/office/drawing/2014/main" id="{4CE2E656-B08F-472A-B4EE-4228C439EF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4" name="Freeform 165">
                <a:extLst>
                  <a:ext uri="{FF2B5EF4-FFF2-40B4-BE49-F238E27FC236}">
                    <a16:creationId xmlns:a16="http://schemas.microsoft.com/office/drawing/2014/main" id="{A402A6C4-9206-475D-B76A-38C6E924F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5" name="Freeform 166">
                <a:extLst>
                  <a:ext uri="{FF2B5EF4-FFF2-40B4-BE49-F238E27FC236}">
                    <a16:creationId xmlns:a16="http://schemas.microsoft.com/office/drawing/2014/main" id="{C981CFEC-87EB-4C30-9C33-CD692F5497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6" name="Freeform 167">
                <a:extLst>
                  <a:ext uri="{FF2B5EF4-FFF2-40B4-BE49-F238E27FC236}">
                    <a16:creationId xmlns:a16="http://schemas.microsoft.com/office/drawing/2014/main" id="{F6F56323-26FA-4A2F-9133-659490A64A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7" name="Freeform 168">
                <a:extLst>
                  <a:ext uri="{FF2B5EF4-FFF2-40B4-BE49-F238E27FC236}">
                    <a16:creationId xmlns:a16="http://schemas.microsoft.com/office/drawing/2014/main" id="{92950EDB-C765-47D9-A05B-6E0F8A9A2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8" name="Freeform 169">
                <a:extLst>
                  <a:ext uri="{FF2B5EF4-FFF2-40B4-BE49-F238E27FC236}">
                    <a16:creationId xmlns:a16="http://schemas.microsoft.com/office/drawing/2014/main" id="{8133A71A-920A-4DE2-8521-79D0CB65C5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9" name="Freeform 170">
                <a:extLst>
                  <a:ext uri="{FF2B5EF4-FFF2-40B4-BE49-F238E27FC236}">
                    <a16:creationId xmlns:a16="http://schemas.microsoft.com/office/drawing/2014/main" id="{0BBF659C-359A-4AB7-911C-6BECC9CAC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0" name="Freeform 171">
                <a:extLst>
                  <a:ext uri="{FF2B5EF4-FFF2-40B4-BE49-F238E27FC236}">
                    <a16:creationId xmlns:a16="http://schemas.microsoft.com/office/drawing/2014/main" id="{58086DC4-E23D-4A1C-8205-2D4834F1E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1" name="Freeform 172">
                <a:extLst>
                  <a:ext uri="{FF2B5EF4-FFF2-40B4-BE49-F238E27FC236}">
                    <a16:creationId xmlns:a16="http://schemas.microsoft.com/office/drawing/2014/main" id="{092BB708-F28E-4327-9235-FC5E3FA93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2" name="Freeform 173">
                <a:extLst>
                  <a:ext uri="{FF2B5EF4-FFF2-40B4-BE49-F238E27FC236}">
                    <a16:creationId xmlns:a16="http://schemas.microsoft.com/office/drawing/2014/main" id="{6BCEA7D7-B22B-4353-B70A-B1A413B5ED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3" name="Freeform 174">
                <a:extLst>
                  <a:ext uri="{FF2B5EF4-FFF2-40B4-BE49-F238E27FC236}">
                    <a16:creationId xmlns:a16="http://schemas.microsoft.com/office/drawing/2014/main" id="{0DF6231D-3BDF-4E7D-A8AC-BE7542B634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4" name="Freeform 175">
                <a:extLst>
                  <a:ext uri="{FF2B5EF4-FFF2-40B4-BE49-F238E27FC236}">
                    <a16:creationId xmlns:a16="http://schemas.microsoft.com/office/drawing/2014/main" id="{E200486E-001C-4B21-A83D-60C0D4683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5" name="Freeform 176">
                <a:extLst>
                  <a:ext uri="{FF2B5EF4-FFF2-40B4-BE49-F238E27FC236}">
                    <a16:creationId xmlns:a16="http://schemas.microsoft.com/office/drawing/2014/main" id="{80D96BDA-2A99-474C-99B5-B9050F9012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6" name="Freeform 177">
                <a:extLst>
                  <a:ext uri="{FF2B5EF4-FFF2-40B4-BE49-F238E27FC236}">
                    <a16:creationId xmlns:a16="http://schemas.microsoft.com/office/drawing/2014/main" id="{E52D16CE-3AF4-4A85-AC44-BEE2DE29C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7" name="Freeform 178">
                <a:extLst>
                  <a:ext uri="{FF2B5EF4-FFF2-40B4-BE49-F238E27FC236}">
                    <a16:creationId xmlns:a16="http://schemas.microsoft.com/office/drawing/2014/main" id="{FA9B92B6-C86E-4B5B-9702-2799273ABC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8" name="Freeform 188">
                <a:extLst>
                  <a:ext uri="{FF2B5EF4-FFF2-40B4-BE49-F238E27FC236}">
                    <a16:creationId xmlns:a16="http://schemas.microsoft.com/office/drawing/2014/main" id="{B0D9A910-3A0E-423A-9B04-A3B3D74D3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9" name="Freeform 103">
                <a:extLst>
                  <a:ext uri="{FF2B5EF4-FFF2-40B4-BE49-F238E27FC236}">
                    <a16:creationId xmlns:a16="http://schemas.microsoft.com/office/drawing/2014/main" id="{0E2DEA1F-8074-40AD-B66D-E7F0F8E09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0" name="Freeform 104">
                <a:extLst>
                  <a:ext uri="{FF2B5EF4-FFF2-40B4-BE49-F238E27FC236}">
                    <a16:creationId xmlns:a16="http://schemas.microsoft.com/office/drawing/2014/main" id="{39CED19A-F270-462A-BDFD-2646FF392D0E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pic>
        <p:nvPicPr>
          <p:cNvPr id="5" name="Graphique 4">
            <a:extLst>
              <a:ext uri="{FF2B5EF4-FFF2-40B4-BE49-F238E27FC236}">
                <a16:creationId xmlns:a16="http://schemas.microsoft.com/office/drawing/2014/main" id="{48B31AA0-F800-4F49-B7E1-21683E5F094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8548233" y="3786213"/>
            <a:ext cx="3367017" cy="336199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199AC37-09B7-44E5-8564-F530019C09D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0822" y="27888705"/>
            <a:ext cx="4784970" cy="20016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CEA2E86-AE5C-4C27-AC8E-20027B7FA8C7}"/>
              </a:ext>
            </a:extLst>
          </p:cNvPr>
          <p:cNvSpPr/>
          <p:nvPr/>
        </p:nvSpPr>
        <p:spPr>
          <a:xfrm>
            <a:off x="7987738" y="28003446"/>
            <a:ext cx="2754121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i="1">
                <a:solidFill>
                  <a:schemeClr val="bg1"/>
                </a:solidFill>
                <a:latin typeface="Gotham Rounded Bold" pitchFamily="50" charset="0"/>
              </a:rPr>
              <a:t>PRODUCT ARCHITECT</a:t>
            </a:r>
            <a:endParaRPr lang="en-US" sz="7200" b="1" i="1" dirty="0">
              <a:solidFill>
                <a:schemeClr val="bg1"/>
              </a:solidFill>
              <a:latin typeface="Gotham Rounded Bold" pitchFamily="50" charset="0"/>
            </a:endParaRPr>
          </a:p>
          <a:p>
            <a:pPr algn="ctr"/>
            <a:r>
              <a:rPr lang="en-US" sz="6000" b="1" i="1" dirty="0">
                <a:solidFill>
                  <a:schemeClr val="bg1"/>
                </a:solidFill>
                <a:latin typeface="Gotham Rounded Bold" pitchFamily="50" charset="0"/>
              </a:rPr>
              <a:t>-2020.2 -</a:t>
            </a:r>
            <a:endParaRPr lang="fr-FR" sz="6000" b="1" i="1" dirty="0">
              <a:solidFill>
                <a:schemeClr val="bg1"/>
              </a:solidFill>
              <a:latin typeface="Gotham Rounded Bold" pitchFamily="50" charset="0"/>
            </a:endParaRPr>
          </a:p>
        </p:txBody>
      </p:sp>
      <p:pic>
        <p:nvPicPr>
          <p:cNvPr id="2" name="Graphique 1">
            <a:extLst>
              <a:ext uri="{FF2B5EF4-FFF2-40B4-BE49-F238E27FC236}">
                <a16:creationId xmlns:a16="http://schemas.microsoft.com/office/drawing/2014/main" id="{922C053B-41FD-4B50-8BA5-122918804DA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41298330" y="29758451"/>
            <a:ext cx="1371850" cy="465961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A1A72CE-A851-44E7-8341-16727D77FFA5}"/>
              </a:ext>
            </a:extLst>
          </p:cNvPr>
          <p:cNvSpPr txBox="1"/>
          <p:nvPr/>
        </p:nvSpPr>
        <p:spPr>
          <a:xfrm>
            <a:off x="41036743" y="29481452"/>
            <a:ext cx="1371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Gotham Rounded Bold" pitchFamily="50" charset="0"/>
              </a:rPr>
              <a:t>DESIGNED BY :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tD8V5PHTQ.XAGbImBUyYQ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B6676EFF43BD44A973BAF3C3F8897C" ma:contentTypeVersion="11" ma:contentTypeDescription="Crée un document." ma:contentTypeScope="" ma:versionID="16055b838173ea074c74866c85749e9f">
  <xsd:schema xmlns:xsd="http://www.w3.org/2001/XMLSchema" xmlns:xs="http://www.w3.org/2001/XMLSchema" xmlns:p="http://schemas.microsoft.com/office/2006/metadata/properties" xmlns:ns3="e2e26994-5e48-4994-8c16-0b6f61c4bc8a" xmlns:ns4="9f09b4db-7fdb-4a79-a1ce-e7e1d5ac2b17" targetNamespace="http://schemas.microsoft.com/office/2006/metadata/properties" ma:root="true" ma:fieldsID="7356ef530764415288c8753ef1e753cb" ns3:_="" ns4:_="">
    <xsd:import namespace="e2e26994-5e48-4994-8c16-0b6f61c4bc8a"/>
    <xsd:import namespace="9f09b4db-7fdb-4a79-a1ce-e7e1d5ac2b1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e26994-5e48-4994-8c16-0b6f61c4bc8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09b4db-7fdb-4a79-a1ce-e7e1d5ac2b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C85965-8263-4F9A-8781-30357B4531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DFE61E-7354-496F-A384-36A0B59F0B0A}">
  <ds:schemaRefs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9f09b4db-7fdb-4a79-a1ce-e7e1d5ac2b17"/>
    <ds:schemaRef ds:uri="http://purl.org/dc/elements/1.1/"/>
    <ds:schemaRef ds:uri="e2e26994-5e48-4994-8c16-0b6f61c4bc8a"/>
    <ds:schemaRef ds:uri="http://schemas.microsoft.com/office/infopath/2007/PartnerControls"/>
    <ds:schemaRef ds:uri="http://www.w3.org/XML/1998/namespace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DB80AFD9-F14D-487B-8F08-22D01809E5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2e26994-5e48-4994-8c16-0b6f61c4bc8a"/>
    <ds:schemaRef ds:uri="9f09b4db-7fdb-4a79-a1ce-e7e1d5ac2b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273</Words>
  <Application>Microsoft Office PowerPoint</Application>
  <PresentationFormat>Personnalisé</PresentationFormat>
  <Paragraphs>133</Paragraphs>
  <Slides>1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2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14" baseType="lpstr">
      <vt:lpstr>Symbol</vt:lpstr>
      <vt:lpstr>Bebas Neue</vt:lpstr>
      <vt:lpstr>Calibri Light</vt:lpstr>
      <vt:lpstr>Wingdings</vt:lpstr>
      <vt:lpstr>Aharoni</vt:lpstr>
      <vt:lpstr>Arial</vt:lpstr>
      <vt:lpstr>Gotham Rounded Bold</vt:lpstr>
      <vt:lpstr>Abadi Extra Light</vt:lpstr>
      <vt:lpstr>Michelin SemiBold</vt:lpstr>
      <vt:lpstr>Calibri</vt:lpstr>
      <vt:lpstr>Thème Office</vt:lpstr>
      <vt:lpstr>PRESENTATIONLOAD</vt:lpstr>
      <vt:lpstr>Diapositive think-cell</vt:lpstr>
      <vt:lpstr>Présentation PowerPoint</vt:lpstr>
    </vt:vector>
  </TitlesOfParts>
  <Company>GLUENDO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CHEVALIER</dc:creator>
  <cp:lastModifiedBy>nicolas chevalier</cp:lastModifiedBy>
  <cp:revision>251</cp:revision>
  <dcterms:created xsi:type="dcterms:W3CDTF">2019-06-27T06:55:10Z</dcterms:created>
  <dcterms:modified xsi:type="dcterms:W3CDTF">2020-10-20T17:20:09Z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0x010100C8B6676EFF43BD44A973BAF3C3F8897C</vt:lpwstr>
  </property>
</Properties>
</file>

<file path=docProps/thumbnail.jpeg>
</file>